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59" r:id="rId3"/>
    <p:sldId id="713" r:id="rId4"/>
    <p:sldId id="1060" r:id="rId5"/>
    <p:sldId id="1064" r:id="rId6"/>
    <p:sldId id="1070" r:id="rId7"/>
    <p:sldId id="1071" r:id="rId8"/>
    <p:sldId id="1072" r:id="rId9"/>
    <p:sldId id="1073" r:id="rId10"/>
    <p:sldId id="1074" r:id="rId11"/>
    <p:sldId id="1075" r:id="rId12"/>
    <p:sldId id="1120" r:id="rId13"/>
    <p:sldId id="1122" r:id="rId14"/>
    <p:sldId id="1123" r:id="rId15"/>
    <p:sldId id="1121" r:id="rId16"/>
    <p:sldId id="1124" r:id="rId17"/>
    <p:sldId id="1125" r:id="rId18"/>
    <p:sldId id="1126" r:id="rId19"/>
    <p:sldId id="1082" r:id="rId20"/>
    <p:sldId id="1076" r:id="rId21"/>
    <p:sldId id="1077" r:id="rId22"/>
    <p:sldId id="1078" r:id="rId23"/>
    <p:sldId id="1079" r:id="rId24"/>
    <p:sldId id="1080" r:id="rId25"/>
    <p:sldId id="1081" r:id="rId26"/>
    <p:sldId id="1087" r:id="rId27"/>
    <p:sldId id="1088" r:id="rId28"/>
    <p:sldId id="1089" r:id="rId29"/>
    <p:sldId id="1090" r:id="rId30"/>
    <p:sldId id="1091" r:id="rId31"/>
    <p:sldId id="1092" r:id="rId32"/>
    <p:sldId id="1093" r:id="rId33"/>
    <p:sldId id="1094" r:id="rId34"/>
    <p:sldId id="1095" r:id="rId35"/>
    <p:sldId id="1096" r:id="rId36"/>
    <p:sldId id="1097" r:id="rId37"/>
    <p:sldId id="1098" r:id="rId38"/>
    <p:sldId id="1099" r:id="rId39"/>
    <p:sldId id="1100" r:id="rId40"/>
    <p:sldId id="1101" r:id="rId41"/>
    <p:sldId id="1102" r:id="rId42"/>
    <p:sldId id="1103" r:id="rId43"/>
    <p:sldId id="1104" r:id="rId44"/>
    <p:sldId id="1105" r:id="rId45"/>
    <p:sldId id="1106" r:id="rId46"/>
    <p:sldId id="110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4/5/19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4/5/19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C3376715-F91C-6E43-8802-3A511E2F1E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58A8D77-8089-1848-9812-105EE911F00C}" type="slidenum">
              <a:rPr lang="en-US" altLang="en-US" sz="1200"/>
              <a:pPr/>
              <a:t>5</a:t>
            </a:fld>
            <a:endParaRPr lang="en-US" altLang="en-US" sz="1200"/>
          </a:p>
        </p:txBody>
      </p:sp>
      <p:sp>
        <p:nvSpPr>
          <p:cNvPr id="37890" name="Rectangle 2">
            <a:extLst>
              <a:ext uri="{FF2B5EF4-FFF2-40B4-BE49-F238E27FC236}">
                <a16:creationId xmlns:a16="http://schemas.microsoft.com/office/drawing/2014/main" id="{1309469D-8561-6C40-A3FC-B50529A0C0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04BFD388-04ED-3944-ACBC-80A4E1F82B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16-3 </a:t>
            </a:r>
            <a:r>
              <a:rPr lang="en-US" altLang="en-US"/>
              <a:t>Formation of an A=T to G=C transition mutation as a result of a tautomeric shift in adenine.</a:t>
            </a:r>
            <a:endParaRPr lang="it-IT" altLang="en-US"/>
          </a:p>
        </p:txBody>
      </p:sp>
    </p:spTree>
    <p:extLst>
      <p:ext uri="{BB962C8B-B14F-4D97-AF65-F5344CB8AC3E}">
        <p14:creationId xmlns:p14="http://schemas.microsoft.com/office/powerpoint/2010/main" val="213163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4/5/19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4/5/19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4/5/19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4/5/19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ture.com/scitable/topicpage/transposons-the-jumping-genes-5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dnalc.org/view/16688-Animation-33-Genes-can-be-turned-on-and-off-.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27</a:t>
            </a:r>
            <a:br>
              <a:rPr lang="en-US" dirty="0"/>
            </a:br>
            <a:r>
              <a:rPr lang="en-US" dirty="0"/>
              <a:t>April 5</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483F-77C7-0348-83CC-F5996A58D290}"/>
              </a:ext>
            </a:extLst>
          </p:cNvPr>
          <p:cNvSpPr>
            <a:spLocks noGrp="1"/>
          </p:cNvSpPr>
          <p:nvPr>
            <p:ph type="title"/>
          </p:nvPr>
        </p:nvSpPr>
        <p:spPr/>
        <p:txBody>
          <a:bodyPr>
            <a:normAutofit fontScale="90000"/>
          </a:bodyPr>
          <a:lstStyle/>
          <a:p>
            <a:r>
              <a:rPr lang="en-US" dirty="0"/>
              <a:t>Spontaneous mutations…continued</a:t>
            </a:r>
          </a:p>
        </p:txBody>
      </p:sp>
      <p:sp>
        <p:nvSpPr>
          <p:cNvPr id="3" name="Content Placeholder 2">
            <a:extLst>
              <a:ext uri="{FF2B5EF4-FFF2-40B4-BE49-F238E27FC236}">
                <a16:creationId xmlns:a16="http://schemas.microsoft.com/office/drawing/2014/main" id="{D90F36DD-1A57-5A4E-B1BF-D6DCF8FA2DEB}"/>
              </a:ext>
            </a:extLst>
          </p:cNvPr>
          <p:cNvSpPr>
            <a:spLocks noGrp="1"/>
          </p:cNvSpPr>
          <p:nvPr>
            <p:ph idx="1"/>
          </p:nvPr>
        </p:nvSpPr>
        <p:spPr/>
        <p:txBody>
          <a:bodyPr>
            <a:normAutofit lnSpcReduction="10000"/>
          </a:bodyPr>
          <a:lstStyle/>
          <a:p>
            <a:r>
              <a:rPr lang="en-US" b="1" dirty="0"/>
              <a:t>Transposable DNA elements/transposons</a:t>
            </a:r>
          </a:p>
          <a:p>
            <a:pPr lvl="1"/>
            <a:r>
              <a:rPr lang="en-US" dirty="0"/>
              <a:t>DNA sequences that naturally move between or within genomes.  </a:t>
            </a:r>
          </a:p>
          <a:p>
            <a:pPr lvl="1"/>
            <a:r>
              <a:rPr lang="en-US" dirty="0"/>
              <a:t>All organisms have transposons-–sometimes comprising a large percentage of the genome</a:t>
            </a:r>
          </a:p>
          <a:p>
            <a:pPr lvl="2"/>
            <a:r>
              <a:rPr lang="en-US" dirty="0"/>
              <a:t>Depending on the insertion position, transposons can alter regulatory sequences or change coding sequences, create stop codons, cause double strand breaks</a:t>
            </a:r>
          </a:p>
          <a:p>
            <a:pPr lvl="2"/>
            <a:r>
              <a:rPr lang="en-US" dirty="0">
                <a:hlinkClick r:id="rId2"/>
              </a:rPr>
              <a:t>https://www.nature.com/scitable/topicpage/transposons-the-jumping-genes-518</a:t>
            </a:r>
            <a:endParaRPr lang="en-US" dirty="0"/>
          </a:p>
          <a:p>
            <a:pPr lvl="2"/>
            <a:endParaRPr lang="en-US" dirty="0"/>
          </a:p>
        </p:txBody>
      </p:sp>
    </p:spTree>
    <p:extLst>
      <p:ext uri="{BB962C8B-B14F-4D97-AF65-F5344CB8AC3E}">
        <p14:creationId xmlns:p14="http://schemas.microsoft.com/office/powerpoint/2010/main" val="143389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D4BC-1922-BE4A-944F-DE04884E1C17}"/>
              </a:ext>
            </a:extLst>
          </p:cNvPr>
          <p:cNvSpPr>
            <a:spLocks noGrp="1"/>
          </p:cNvSpPr>
          <p:nvPr>
            <p:ph type="title"/>
          </p:nvPr>
        </p:nvSpPr>
        <p:spPr/>
        <p:txBody>
          <a:bodyPr/>
          <a:lstStyle/>
          <a:p>
            <a:r>
              <a:rPr lang="en-US" dirty="0"/>
              <a:t>Examples—Please read details	</a:t>
            </a:r>
          </a:p>
        </p:txBody>
      </p:sp>
      <p:sp>
        <p:nvSpPr>
          <p:cNvPr id="3" name="Content Placeholder 2">
            <a:extLst>
              <a:ext uri="{FF2B5EF4-FFF2-40B4-BE49-F238E27FC236}">
                <a16:creationId xmlns:a16="http://schemas.microsoft.com/office/drawing/2014/main" id="{CF46EC02-56A2-DC4F-BDBD-B77AE6DE575F}"/>
              </a:ext>
            </a:extLst>
          </p:cNvPr>
          <p:cNvSpPr>
            <a:spLocks noGrp="1"/>
          </p:cNvSpPr>
          <p:nvPr>
            <p:ph idx="1"/>
          </p:nvPr>
        </p:nvSpPr>
        <p:spPr/>
        <p:txBody>
          <a:bodyPr/>
          <a:lstStyle/>
          <a:p>
            <a:r>
              <a:rPr lang="en-US" dirty="0"/>
              <a:t>Insertion sequences (IS elements) and transposons (Tn elements)  in bacteria </a:t>
            </a:r>
          </a:p>
          <a:p>
            <a:pPr lvl="1"/>
            <a:r>
              <a:rPr lang="en-US" dirty="0"/>
              <a:t>These elements encode their own enzyme “transposase” AND cis elements to allow removal and insertion at different chromosome sites. </a:t>
            </a:r>
          </a:p>
          <a:p>
            <a:pPr marL="457200" lvl="1" indent="0">
              <a:buNone/>
            </a:pPr>
            <a:endParaRPr lang="en-US" dirty="0"/>
          </a:p>
          <a:p>
            <a:pPr lvl="1"/>
            <a:r>
              <a:rPr lang="en-US" dirty="0"/>
              <a:t>What is the difference in IS and Tn elements? How do they work? Why are Tn elements of special interest to human health?</a:t>
            </a:r>
          </a:p>
          <a:p>
            <a:pPr lvl="1"/>
            <a:endParaRPr lang="en-US" dirty="0"/>
          </a:p>
        </p:txBody>
      </p:sp>
    </p:spTree>
    <p:extLst>
      <p:ext uri="{BB962C8B-B14F-4D97-AF65-F5344CB8AC3E}">
        <p14:creationId xmlns:p14="http://schemas.microsoft.com/office/powerpoint/2010/main" val="165076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8D8B-83D5-5C47-87B7-6301FBC6C571}"/>
              </a:ext>
            </a:extLst>
          </p:cNvPr>
          <p:cNvSpPr>
            <a:spLocks noGrp="1"/>
          </p:cNvSpPr>
          <p:nvPr>
            <p:ph type="title"/>
          </p:nvPr>
        </p:nvSpPr>
        <p:spPr/>
        <p:txBody>
          <a:bodyPr/>
          <a:lstStyle/>
          <a:p>
            <a:r>
              <a:rPr lang="en-US" dirty="0"/>
              <a:t>Transposons in maize/corn</a:t>
            </a:r>
          </a:p>
        </p:txBody>
      </p:sp>
      <p:sp>
        <p:nvSpPr>
          <p:cNvPr id="3" name="Content Placeholder 2">
            <a:extLst>
              <a:ext uri="{FF2B5EF4-FFF2-40B4-BE49-F238E27FC236}">
                <a16:creationId xmlns:a16="http://schemas.microsoft.com/office/drawing/2014/main" id="{35D55DC7-3D4B-0642-AF0A-247B2C8ADD12}"/>
              </a:ext>
            </a:extLst>
          </p:cNvPr>
          <p:cNvSpPr>
            <a:spLocks noGrp="1"/>
          </p:cNvSpPr>
          <p:nvPr>
            <p:ph idx="1"/>
          </p:nvPr>
        </p:nvSpPr>
        <p:spPr>
          <a:xfrm>
            <a:off x="457200" y="1417638"/>
            <a:ext cx="8229600" cy="4708525"/>
          </a:xfrm>
        </p:spPr>
        <p:txBody>
          <a:bodyPr>
            <a:normAutofit/>
          </a:bodyPr>
          <a:lstStyle/>
          <a:p>
            <a:r>
              <a:rPr lang="en-US" dirty="0"/>
              <a:t>20 years BEFORE transposons were identified in bacteria, Barbara McClintock  discovered evidence of transposons in maize. </a:t>
            </a:r>
          </a:p>
          <a:p>
            <a:pPr lvl="1"/>
            <a:r>
              <a:rPr lang="en-US" dirty="0"/>
              <a:t>The Ac-Ds system allows movement of transposons.  (Please read how one element controls the movement of the other)</a:t>
            </a:r>
          </a:p>
          <a:p>
            <a:pPr lvl="1"/>
            <a:endParaRPr lang="en-US" dirty="0"/>
          </a:p>
          <a:p>
            <a:pPr lvl="1"/>
            <a:endParaRPr lang="en-US" dirty="0"/>
          </a:p>
        </p:txBody>
      </p:sp>
    </p:spTree>
    <p:extLst>
      <p:ext uri="{BB962C8B-B14F-4D97-AF65-F5344CB8AC3E}">
        <p14:creationId xmlns:p14="http://schemas.microsoft.com/office/powerpoint/2010/main" val="185498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D5A5-6ADB-D343-AEDC-64B5197B9389}"/>
              </a:ext>
            </a:extLst>
          </p:cNvPr>
          <p:cNvSpPr>
            <a:spLocks noGrp="1"/>
          </p:cNvSpPr>
          <p:nvPr>
            <p:ph type="title"/>
          </p:nvPr>
        </p:nvSpPr>
        <p:spPr/>
        <p:txBody>
          <a:bodyPr/>
          <a:lstStyle/>
          <a:p>
            <a:r>
              <a:rPr lang="en-US" dirty="0"/>
              <a:t>Published in </a:t>
            </a:r>
            <a:r>
              <a:rPr lang="en-US" dirty="0">
                <a:solidFill>
                  <a:srgbClr val="FF0000"/>
                </a:solidFill>
              </a:rPr>
              <a:t>1948</a:t>
            </a:r>
            <a:r>
              <a:rPr lang="en-US" dirty="0"/>
              <a:t>…</a:t>
            </a:r>
          </a:p>
        </p:txBody>
      </p:sp>
      <p:sp>
        <p:nvSpPr>
          <p:cNvPr id="3" name="Content Placeholder 2">
            <a:extLst>
              <a:ext uri="{FF2B5EF4-FFF2-40B4-BE49-F238E27FC236}">
                <a16:creationId xmlns:a16="http://schemas.microsoft.com/office/drawing/2014/main" id="{D979039E-86DD-5640-B146-2F15F0CD4AF3}"/>
              </a:ext>
            </a:extLst>
          </p:cNvPr>
          <p:cNvSpPr>
            <a:spLocks noGrp="1"/>
          </p:cNvSpPr>
          <p:nvPr>
            <p:ph idx="1"/>
          </p:nvPr>
        </p:nvSpPr>
        <p:spPr/>
        <p:txBody>
          <a:bodyPr>
            <a:normAutofit fontScale="92500" lnSpcReduction="10000"/>
          </a:bodyPr>
          <a:lstStyle/>
          <a:p>
            <a:r>
              <a:rPr lang="en-US" dirty="0"/>
              <a:t>Using a microscope, McClintock noted the movement of a chromosome element to a different location was associated with disruption of pigment in corn kernels.</a:t>
            </a:r>
          </a:p>
          <a:p>
            <a:endParaRPr lang="en-US" dirty="0"/>
          </a:p>
          <a:p>
            <a:r>
              <a:rPr lang="en-US" dirty="0"/>
              <a:t>Barbara McClintock’s hypothesis and description of “jumping genes” was openly criticized and doubted by many at the time of her pivotal work.  But she was finally awarded the Nobel Prize in </a:t>
            </a:r>
            <a:r>
              <a:rPr lang="en-US" dirty="0">
                <a:solidFill>
                  <a:srgbClr val="FF0000"/>
                </a:solidFill>
              </a:rPr>
              <a:t>1983. </a:t>
            </a:r>
          </a:p>
          <a:p>
            <a:endParaRPr lang="en-US" dirty="0"/>
          </a:p>
        </p:txBody>
      </p:sp>
    </p:spTree>
    <p:extLst>
      <p:ext uri="{BB962C8B-B14F-4D97-AF65-F5344CB8AC3E}">
        <p14:creationId xmlns:p14="http://schemas.microsoft.com/office/powerpoint/2010/main" val="186004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FF49-E846-9047-A9D7-DB34887E39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5E3CE3D-3851-D24A-B016-362B0103162A}"/>
              </a:ext>
            </a:extLst>
          </p:cNvPr>
          <p:cNvPicPr>
            <a:picLocks noGrp="1" noChangeAspect="1"/>
          </p:cNvPicPr>
          <p:nvPr>
            <p:ph idx="1"/>
          </p:nvPr>
        </p:nvPicPr>
        <p:blipFill>
          <a:blip r:embed="rId2"/>
          <a:stretch>
            <a:fillRect/>
          </a:stretch>
        </p:blipFill>
        <p:spPr>
          <a:xfrm>
            <a:off x="2365829" y="285570"/>
            <a:ext cx="4775200" cy="6649909"/>
          </a:xfrm>
          <a:prstGeom prst="rect">
            <a:avLst/>
          </a:prstGeom>
        </p:spPr>
      </p:pic>
    </p:spTree>
    <p:extLst>
      <p:ext uri="{BB962C8B-B14F-4D97-AF65-F5344CB8AC3E}">
        <p14:creationId xmlns:p14="http://schemas.microsoft.com/office/powerpoint/2010/main" val="100210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BC08-147F-A543-BC7B-F4A135029E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F503EE1-9143-0B43-B5D7-BB2E5DD7082C}"/>
              </a:ext>
            </a:extLst>
          </p:cNvPr>
          <p:cNvPicPr>
            <a:picLocks noGrp="1" noChangeAspect="1"/>
          </p:cNvPicPr>
          <p:nvPr>
            <p:ph idx="1"/>
          </p:nvPr>
        </p:nvPicPr>
        <p:blipFill>
          <a:blip r:embed="rId2"/>
          <a:stretch>
            <a:fillRect/>
          </a:stretch>
        </p:blipFill>
        <p:spPr>
          <a:xfrm>
            <a:off x="244842" y="0"/>
            <a:ext cx="6852644" cy="7029400"/>
          </a:xfrm>
          <a:prstGeom prst="rect">
            <a:avLst/>
          </a:prstGeom>
        </p:spPr>
      </p:pic>
    </p:spTree>
    <p:extLst>
      <p:ext uri="{BB962C8B-B14F-4D97-AF65-F5344CB8AC3E}">
        <p14:creationId xmlns:p14="http://schemas.microsoft.com/office/powerpoint/2010/main" val="187479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84F8-C05E-C844-9153-0DB93F8A260B}"/>
              </a:ext>
            </a:extLst>
          </p:cNvPr>
          <p:cNvSpPr>
            <a:spLocks noGrp="1"/>
          </p:cNvSpPr>
          <p:nvPr>
            <p:ph type="title"/>
          </p:nvPr>
        </p:nvSpPr>
        <p:spPr/>
        <p:txBody>
          <a:bodyPr/>
          <a:lstStyle/>
          <a:p>
            <a:r>
              <a:rPr lang="en-US" dirty="0"/>
              <a:t>Barbara McClintock</a:t>
            </a:r>
          </a:p>
        </p:txBody>
      </p:sp>
      <p:pic>
        <p:nvPicPr>
          <p:cNvPr id="4" name="Content Placeholder 3">
            <a:extLst>
              <a:ext uri="{FF2B5EF4-FFF2-40B4-BE49-F238E27FC236}">
                <a16:creationId xmlns:a16="http://schemas.microsoft.com/office/drawing/2014/main" id="{B7F5404B-17C5-694E-A382-A575465C9B3C}"/>
              </a:ext>
            </a:extLst>
          </p:cNvPr>
          <p:cNvPicPr>
            <a:picLocks noGrp="1" noChangeAspect="1"/>
          </p:cNvPicPr>
          <p:nvPr>
            <p:ph idx="1"/>
          </p:nvPr>
        </p:nvPicPr>
        <p:blipFill>
          <a:blip r:embed="rId2"/>
          <a:stretch>
            <a:fillRect/>
          </a:stretch>
        </p:blipFill>
        <p:spPr>
          <a:xfrm>
            <a:off x="2191657" y="1600200"/>
            <a:ext cx="4223325" cy="5185784"/>
          </a:xfrm>
          <a:prstGeom prst="rect">
            <a:avLst/>
          </a:prstGeom>
        </p:spPr>
      </p:pic>
    </p:spTree>
    <p:extLst>
      <p:ext uri="{BB962C8B-B14F-4D97-AF65-F5344CB8AC3E}">
        <p14:creationId xmlns:p14="http://schemas.microsoft.com/office/powerpoint/2010/main" val="356077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ED35-89A6-5C44-AAD5-AFB8B00C1789}"/>
              </a:ext>
            </a:extLst>
          </p:cNvPr>
          <p:cNvSpPr>
            <a:spLocks noGrp="1"/>
          </p:cNvSpPr>
          <p:nvPr>
            <p:ph type="title"/>
          </p:nvPr>
        </p:nvSpPr>
        <p:spPr/>
        <p:txBody>
          <a:bodyPr>
            <a:normAutofit/>
          </a:bodyPr>
          <a:lstStyle/>
          <a:p>
            <a:endParaRPr lang="en-US" i="1" dirty="0"/>
          </a:p>
        </p:txBody>
      </p:sp>
      <p:sp>
        <p:nvSpPr>
          <p:cNvPr id="3" name="Content Placeholder 2">
            <a:extLst>
              <a:ext uri="{FF2B5EF4-FFF2-40B4-BE49-F238E27FC236}">
                <a16:creationId xmlns:a16="http://schemas.microsoft.com/office/drawing/2014/main" id="{AF15BDEE-7A3C-AD4A-ABA4-73E601570847}"/>
              </a:ext>
            </a:extLst>
          </p:cNvPr>
          <p:cNvSpPr>
            <a:spLocks noGrp="1"/>
          </p:cNvSpPr>
          <p:nvPr>
            <p:ph idx="1"/>
          </p:nvPr>
        </p:nvSpPr>
        <p:spPr/>
        <p:txBody>
          <a:bodyPr>
            <a:normAutofit lnSpcReduction="10000"/>
          </a:bodyPr>
          <a:lstStyle/>
          <a:p>
            <a:r>
              <a:rPr lang="en-US" dirty="0"/>
              <a:t>Transposable elements in </a:t>
            </a:r>
            <a:r>
              <a:rPr lang="en-US" i="1" dirty="0"/>
              <a:t>Drosophila</a:t>
            </a:r>
          </a:p>
          <a:p>
            <a:pPr lvl="1"/>
            <a:r>
              <a:rPr lang="en-US" dirty="0"/>
              <a:t>Read about </a:t>
            </a:r>
            <a:r>
              <a:rPr lang="en-US" dirty="0" err="1"/>
              <a:t>Copia</a:t>
            </a:r>
            <a:r>
              <a:rPr lang="en-US" dirty="0"/>
              <a:t> and P elements</a:t>
            </a:r>
          </a:p>
          <a:p>
            <a:endParaRPr lang="en-US" i="1" dirty="0"/>
          </a:p>
          <a:p>
            <a:r>
              <a:rPr lang="en-US" dirty="0"/>
              <a:t>Transposons in Humans</a:t>
            </a:r>
          </a:p>
          <a:p>
            <a:pPr lvl="1"/>
            <a:r>
              <a:rPr lang="en-US" dirty="0"/>
              <a:t>~50% of the human genome is composed of mobile genetic elements! (table 15.5).  Although most of these elements have lost their “jumping” activity,  several human disease phenotypes are discussed in your text resulting from insertion of these elements.  READ and understand</a:t>
            </a:r>
          </a:p>
          <a:p>
            <a:pPr lvl="1"/>
            <a:endParaRPr lang="en-US" dirty="0"/>
          </a:p>
        </p:txBody>
      </p:sp>
    </p:spTree>
    <p:extLst>
      <p:ext uri="{BB962C8B-B14F-4D97-AF65-F5344CB8AC3E}">
        <p14:creationId xmlns:p14="http://schemas.microsoft.com/office/powerpoint/2010/main" val="120642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CB7F-3781-4742-9800-FAA0FCC63B8A}"/>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F544BA4D-3729-2E4F-BE2F-1EA983C0F164}"/>
              </a:ext>
            </a:extLst>
          </p:cNvPr>
          <p:cNvSpPr>
            <a:spLocks noGrp="1"/>
          </p:cNvSpPr>
          <p:nvPr>
            <p:ph idx="1"/>
          </p:nvPr>
        </p:nvSpPr>
        <p:spPr/>
        <p:txBody>
          <a:bodyPr/>
          <a:lstStyle/>
          <a:p>
            <a:r>
              <a:rPr lang="en-US" dirty="0"/>
              <a:t>In </a:t>
            </a:r>
            <a:r>
              <a:rPr lang="en-US" dirty="0" err="1"/>
              <a:t>Biol</a:t>
            </a:r>
            <a:r>
              <a:rPr lang="en-US" dirty="0"/>
              <a:t> 215/genetics course, we did molecular genotyping of a gene/locus called PV92.</a:t>
            </a:r>
          </a:p>
          <a:p>
            <a:endParaRPr lang="en-US" dirty="0"/>
          </a:p>
          <a:p>
            <a:r>
              <a:rPr lang="en-US" dirty="0"/>
              <a:t>The locus shows variability in humans---2 alleles—one containing an transposable element called an </a:t>
            </a:r>
            <a:r>
              <a:rPr lang="en-US" dirty="0" err="1"/>
              <a:t>Alu</a:t>
            </a:r>
            <a:r>
              <a:rPr lang="en-US" dirty="0"/>
              <a:t> repeat. </a:t>
            </a:r>
          </a:p>
          <a:p>
            <a:endParaRPr lang="en-US" dirty="0"/>
          </a:p>
        </p:txBody>
      </p:sp>
    </p:spTree>
    <p:extLst>
      <p:ext uri="{BB962C8B-B14F-4D97-AF65-F5344CB8AC3E}">
        <p14:creationId xmlns:p14="http://schemas.microsoft.com/office/powerpoint/2010/main" val="60762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DECD-C964-EE41-A743-7F2455A661DE}"/>
              </a:ext>
            </a:extLst>
          </p:cNvPr>
          <p:cNvSpPr>
            <a:spLocks noGrp="1"/>
          </p:cNvSpPr>
          <p:nvPr>
            <p:ph type="title"/>
          </p:nvPr>
        </p:nvSpPr>
        <p:spPr/>
        <p:txBody>
          <a:bodyPr>
            <a:normAutofit fontScale="90000"/>
          </a:bodyPr>
          <a:lstStyle/>
          <a:p>
            <a:r>
              <a:rPr lang="en-US" b="1" i="1" dirty="0"/>
              <a:t>Using/applying </a:t>
            </a:r>
            <a:r>
              <a:rPr lang="en-US" dirty="0"/>
              <a:t>mutations in research</a:t>
            </a:r>
          </a:p>
        </p:txBody>
      </p:sp>
      <p:sp>
        <p:nvSpPr>
          <p:cNvPr id="3" name="Content Placeholder 2">
            <a:extLst>
              <a:ext uri="{FF2B5EF4-FFF2-40B4-BE49-F238E27FC236}">
                <a16:creationId xmlns:a16="http://schemas.microsoft.com/office/drawing/2014/main" id="{AE2CA141-CED0-7A4B-8444-D5B326AEF26A}"/>
              </a:ext>
            </a:extLst>
          </p:cNvPr>
          <p:cNvSpPr>
            <a:spLocks noGrp="1"/>
          </p:cNvSpPr>
          <p:nvPr>
            <p:ph idx="1"/>
          </p:nvPr>
        </p:nvSpPr>
        <p:spPr>
          <a:xfrm>
            <a:off x="457200" y="1600200"/>
            <a:ext cx="8229600" cy="5257800"/>
          </a:xfrm>
        </p:spPr>
        <p:txBody>
          <a:bodyPr>
            <a:normAutofit fontScale="92500"/>
          </a:bodyPr>
          <a:lstStyle/>
          <a:p>
            <a:r>
              <a:rPr lang="en-US" dirty="0"/>
              <a:t>Experiments/assays have been developed to:</a:t>
            </a:r>
          </a:p>
          <a:p>
            <a:pPr marL="971550" lvl="1" indent="-514350">
              <a:buAutoNum type="alphaUcPeriod"/>
            </a:pPr>
            <a:r>
              <a:rPr lang="en-US" dirty="0"/>
              <a:t>Test the mutagenicity of compounds</a:t>
            </a:r>
          </a:p>
          <a:p>
            <a:pPr marL="1371600" lvl="2" indent="-514350">
              <a:buAutoNum type="alphaUcPeriod"/>
            </a:pPr>
            <a:r>
              <a:rPr lang="en-US" dirty="0"/>
              <a:t>Read about the Ames test </a:t>
            </a:r>
          </a:p>
          <a:p>
            <a:pPr marL="857250" lvl="2" indent="0">
              <a:buNone/>
            </a:pPr>
            <a:endParaRPr lang="en-US" dirty="0"/>
          </a:p>
          <a:p>
            <a:pPr marL="971550" lvl="1" indent="-514350">
              <a:buAutoNum type="alphaUcPeriod"/>
            </a:pPr>
            <a:r>
              <a:rPr lang="en-US" dirty="0"/>
              <a:t>Purposely introduce mutations to study specific phenotypes—Read about the </a:t>
            </a:r>
            <a:r>
              <a:rPr lang="en-US" b="1" i="1" dirty="0"/>
              <a:t>forward genetics </a:t>
            </a:r>
            <a:r>
              <a:rPr lang="en-US" dirty="0"/>
              <a:t>approach to  identifying genes important in colorectal cancer.  Read about this.</a:t>
            </a:r>
          </a:p>
          <a:p>
            <a:pPr marL="971550" lvl="1" indent="-514350">
              <a:buAutoNum type="alphaUcPeriod"/>
            </a:pPr>
            <a:r>
              <a:rPr lang="en-US" dirty="0"/>
              <a:t>Noting the importance of transposons in evolution. </a:t>
            </a:r>
          </a:p>
          <a:p>
            <a:pPr marL="857250" lvl="2" indent="0">
              <a:buNone/>
            </a:pPr>
            <a:r>
              <a:rPr lang="en-US" dirty="0"/>
              <a:t>		 Some genes have evolved from transposons </a:t>
            </a:r>
          </a:p>
          <a:p>
            <a:pPr marL="857250" lvl="2" indent="0">
              <a:buNone/>
            </a:pPr>
            <a:r>
              <a:rPr lang="en-US" dirty="0"/>
              <a:t>		Many genes/alleles show evidence of transposon sequences within them. </a:t>
            </a:r>
          </a:p>
          <a:p>
            <a:pPr marL="971550" lvl="1" indent="-514350">
              <a:buAutoNum type="alphaUcPeriod"/>
            </a:pPr>
            <a:endParaRPr lang="en-US" dirty="0"/>
          </a:p>
        </p:txBody>
      </p:sp>
    </p:spTree>
    <p:extLst>
      <p:ext uri="{BB962C8B-B14F-4D97-AF65-F5344CB8AC3E}">
        <p14:creationId xmlns:p14="http://schemas.microsoft.com/office/powerpoint/2010/main" val="406195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5371684"/>
          </a:xfrm>
        </p:spPr>
        <p:txBody>
          <a:bodyPr>
            <a:normAutofit/>
          </a:bodyPr>
          <a:lstStyle/>
          <a:p>
            <a:pPr marL="457200" lvl="1" indent="0">
              <a:buNone/>
            </a:pPr>
            <a:endParaRPr lang="en-US" dirty="0"/>
          </a:p>
          <a:p>
            <a:pPr lvl="2"/>
            <a:endParaRPr lang="en-US" dirty="0"/>
          </a:p>
          <a:p>
            <a:pPr lvl="1"/>
            <a:r>
              <a:rPr lang="en-US" dirty="0"/>
              <a:t>Exam 3—returned Today</a:t>
            </a:r>
          </a:p>
          <a:p>
            <a:pPr lvl="1"/>
            <a:endParaRPr lang="en-US" dirty="0"/>
          </a:p>
          <a:p>
            <a:pPr lvl="1"/>
            <a:r>
              <a:rPr lang="en-US" dirty="0"/>
              <a:t>Lab journals will be graded for a “final grade” of an additional 10 possible points for completeness and usefulness as a lab journal. (Please don’t just tape/fold in all the handouts).</a:t>
            </a:r>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D98D2AA-52CD-B342-BCAD-A343FE60A69D}"/>
              </a:ext>
            </a:extLst>
          </p:cNvPr>
          <p:cNvSpPr>
            <a:spLocks noGrp="1"/>
          </p:cNvSpPr>
          <p:nvPr>
            <p:ph type="title"/>
          </p:nvPr>
        </p:nvSpPr>
        <p:spPr/>
        <p:txBody>
          <a:bodyPr/>
          <a:lstStyle/>
          <a:p>
            <a:r>
              <a:rPr lang="en-US" altLang="en-US" dirty="0"/>
              <a:t>Moving forward!</a:t>
            </a:r>
          </a:p>
        </p:txBody>
      </p:sp>
      <p:sp>
        <p:nvSpPr>
          <p:cNvPr id="54274" name="Content Placeholder 2">
            <a:extLst>
              <a:ext uri="{FF2B5EF4-FFF2-40B4-BE49-F238E27FC236}">
                <a16:creationId xmlns:a16="http://schemas.microsoft.com/office/drawing/2014/main" id="{20C5AD78-AAA6-7142-8083-DB49BD983C97}"/>
              </a:ext>
            </a:extLst>
          </p:cNvPr>
          <p:cNvSpPr>
            <a:spLocks noGrp="1"/>
          </p:cNvSpPr>
          <p:nvPr>
            <p:ph idx="1"/>
          </p:nvPr>
        </p:nvSpPr>
        <p:spPr>
          <a:xfrm>
            <a:off x="457200" y="1600200"/>
            <a:ext cx="8229600" cy="5119688"/>
          </a:xfrm>
        </p:spPr>
        <p:txBody>
          <a:bodyPr/>
          <a:lstStyle/>
          <a:p>
            <a:r>
              <a:rPr lang="en-US" altLang="en-US" dirty="0"/>
              <a:t>Chapter 16---Regulation of gene expression in prokaryotes.</a:t>
            </a:r>
          </a:p>
          <a:p>
            <a:pPr lvl="1"/>
            <a:r>
              <a:rPr lang="en-US" altLang="en-US" dirty="0"/>
              <a:t>We’ve spent a lot of time </a:t>
            </a:r>
            <a:r>
              <a:rPr lang="en-US" altLang="en-US" b="1" i="1" dirty="0"/>
              <a:t>preparing</a:t>
            </a:r>
            <a:r>
              <a:rPr lang="en-US" altLang="en-US" dirty="0"/>
              <a:t> to look at specific mechanisms of gene regulation. </a:t>
            </a:r>
          </a:p>
          <a:p>
            <a:pPr lvl="1"/>
            <a:r>
              <a:rPr lang="en-US" altLang="en-US" dirty="0"/>
              <a:t>We start with prokaryotes---single celled organisms.</a:t>
            </a:r>
          </a:p>
          <a:p>
            <a:pPr lvl="2"/>
            <a:r>
              <a:rPr lang="en-US" altLang="en-US" dirty="0"/>
              <a:t>Most gene regulation is in response to environmental conditions.</a:t>
            </a:r>
          </a:p>
          <a:p>
            <a:pPr lvl="2"/>
            <a:r>
              <a:rPr lang="en-US" altLang="en-US" dirty="0"/>
              <a:t>Most gene regulation is at the level of transcription initiation. (but this is not the only level of regulation possible.)</a:t>
            </a:r>
          </a:p>
        </p:txBody>
      </p:sp>
    </p:spTree>
    <p:extLst>
      <p:ext uri="{BB962C8B-B14F-4D97-AF65-F5344CB8AC3E}">
        <p14:creationId xmlns:p14="http://schemas.microsoft.com/office/powerpoint/2010/main" val="1158385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2889DB8-76BB-974A-B2FB-9941E9E4EF1C}"/>
              </a:ext>
            </a:extLst>
          </p:cNvPr>
          <p:cNvSpPr>
            <a:spLocks noGrp="1"/>
          </p:cNvSpPr>
          <p:nvPr>
            <p:ph type="title"/>
          </p:nvPr>
        </p:nvSpPr>
        <p:spPr/>
        <p:txBody>
          <a:bodyPr/>
          <a:lstStyle/>
          <a:p>
            <a:r>
              <a:rPr lang="en-US" altLang="en-US"/>
              <a:t>The terminology</a:t>
            </a:r>
          </a:p>
        </p:txBody>
      </p:sp>
      <p:sp>
        <p:nvSpPr>
          <p:cNvPr id="55298" name="Content Placeholder 2">
            <a:extLst>
              <a:ext uri="{FF2B5EF4-FFF2-40B4-BE49-F238E27FC236}">
                <a16:creationId xmlns:a16="http://schemas.microsoft.com/office/drawing/2014/main" id="{63A7861F-94B6-C94B-B46D-ACE343653DDC}"/>
              </a:ext>
            </a:extLst>
          </p:cNvPr>
          <p:cNvSpPr>
            <a:spLocks noGrp="1"/>
          </p:cNvSpPr>
          <p:nvPr>
            <p:ph idx="1"/>
          </p:nvPr>
        </p:nvSpPr>
        <p:spPr/>
        <p:txBody>
          <a:bodyPr/>
          <a:lstStyle/>
          <a:p>
            <a:r>
              <a:rPr lang="en-US" altLang="en-US"/>
              <a:t>If gene expression is continuous (transcription occurring at basically the same rate all the time) we call this </a:t>
            </a:r>
            <a:r>
              <a:rPr lang="en-US" altLang="en-US" b="1"/>
              <a:t>constitutive expression.</a:t>
            </a:r>
          </a:p>
          <a:p>
            <a:r>
              <a:rPr lang="en-US" altLang="en-US"/>
              <a:t>We need some RNAs and proteins at essentially the same level all the time---for example, glycolysis enzymes.</a:t>
            </a:r>
          </a:p>
          <a:p>
            <a:pPr lvl="1"/>
            <a:r>
              <a:rPr lang="en-US" altLang="en-US"/>
              <a:t>Genes that are expressed  at relatively high levels all the time are referred to as “</a:t>
            </a:r>
            <a:r>
              <a:rPr lang="en-US" altLang="ja-JP" b="1"/>
              <a:t>housekeeping genes</a:t>
            </a:r>
            <a:r>
              <a:rPr lang="en-US" altLang="en-US"/>
              <a:t>”</a:t>
            </a:r>
          </a:p>
        </p:txBody>
      </p:sp>
    </p:spTree>
    <p:extLst>
      <p:ext uri="{BB962C8B-B14F-4D97-AF65-F5344CB8AC3E}">
        <p14:creationId xmlns:p14="http://schemas.microsoft.com/office/powerpoint/2010/main" val="372960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9181B92-81BB-7D40-AF78-4A2EC9C938DF}"/>
              </a:ext>
            </a:extLst>
          </p:cNvPr>
          <p:cNvSpPr>
            <a:spLocks noGrp="1"/>
          </p:cNvSpPr>
          <p:nvPr>
            <p:ph type="title"/>
          </p:nvPr>
        </p:nvSpPr>
        <p:spPr/>
        <p:txBody>
          <a:bodyPr>
            <a:normAutofit fontScale="90000"/>
          </a:bodyPr>
          <a:lstStyle/>
          <a:p>
            <a:r>
              <a:rPr lang="en-US" altLang="en-US"/>
              <a:t>Most genes are not housekeeping genes…</a:t>
            </a:r>
          </a:p>
        </p:txBody>
      </p:sp>
      <p:sp>
        <p:nvSpPr>
          <p:cNvPr id="56322" name="Content Placeholder 2">
            <a:extLst>
              <a:ext uri="{FF2B5EF4-FFF2-40B4-BE49-F238E27FC236}">
                <a16:creationId xmlns:a16="http://schemas.microsoft.com/office/drawing/2014/main" id="{AF51846A-9F8E-C040-96DA-B0EFE160D8DB}"/>
              </a:ext>
            </a:extLst>
          </p:cNvPr>
          <p:cNvSpPr>
            <a:spLocks noGrp="1"/>
          </p:cNvSpPr>
          <p:nvPr>
            <p:ph idx="1"/>
          </p:nvPr>
        </p:nvSpPr>
        <p:spPr/>
        <p:txBody>
          <a:bodyPr>
            <a:normAutofit lnSpcReduction="10000"/>
          </a:bodyPr>
          <a:lstStyle/>
          <a:p>
            <a:r>
              <a:rPr lang="en-US" altLang="en-US"/>
              <a:t>Genes can be “turned on”—transcription starts after a time of low or no transcription.  Such genes are said to be </a:t>
            </a:r>
            <a:r>
              <a:rPr lang="en-US" altLang="en-US" b="1" i="1"/>
              <a:t>inducible </a:t>
            </a:r>
            <a:r>
              <a:rPr lang="en-US" altLang="en-US"/>
              <a:t>and the molecule(s) responsible are called </a:t>
            </a:r>
            <a:r>
              <a:rPr lang="en-US" altLang="en-US" b="1"/>
              <a:t>inducers.</a:t>
            </a:r>
          </a:p>
          <a:p>
            <a:endParaRPr lang="en-US" altLang="en-US" b="1"/>
          </a:p>
          <a:p>
            <a:r>
              <a:rPr lang="en-US" altLang="en-US" i="1"/>
              <a:t>E. coli </a:t>
            </a:r>
            <a:r>
              <a:rPr lang="en-US" altLang="en-US"/>
              <a:t>can be induced to make lactose metabolism enzymes if lactose is present.  Lactose in fact, </a:t>
            </a:r>
            <a:r>
              <a:rPr lang="en-US" altLang="en-US" i="1"/>
              <a:t>induces</a:t>
            </a:r>
            <a:r>
              <a:rPr lang="en-US" altLang="en-US"/>
              <a:t>  the new gene expression.</a:t>
            </a:r>
          </a:p>
        </p:txBody>
      </p:sp>
    </p:spTree>
    <p:extLst>
      <p:ext uri="{BB962C8B-B14F-4D97-AF65-F5344CB8AC3E}">
        <p14:creationId xmlns:p14="http://schemas.microsoft.com/office/powerpoint/2010/main" val="45487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82CEA9D7-63F2-7945-A705-43BCF99D2909}"/>
              </a:ext>
            </a:extLst>
          </p:cNvPr>
          <p:cNvSpPr>
            <a:spLocks noGrp="1"/>
          </p:cNvSpPr>
          <p:nvPr>
            <p:ph type="title"/>
          </p:nvPr>
        </p:nvSpPr>
        <p:spPr/>
        <p:txBody>
          <a:bodyPr/>
          <a:lstStyle/>
          <a:p>
            <a:endParaRPr lang="en-US" altLang="en-US"/>
          </a:p>
        </p:txBody>
      </p:sp>
      <p:sp>
        <p:nvSpPr>
          <p:cNvPr id="57346" name="Content Placeholder 2">
            <a:extLst>
              <a:ext uri="{FF2B5EF4-FFF2-40B4-BE49-F238E27FC236}">
                <a16:creationId xmlns:a16="http://schemas.microsoft.com/office/drawing/2014/main" id="{F6F76468-DFF8-6543-AC83-59A58E9A47B8}"/>
              </a:ext>
            </a:extLst>
          </p:cNvPr>
          <p:cNvSpPr>
            <a:spLocks noGrp="1"/>
          </p:cNvSpPr>
          <p:nvPr>
            <p:ph idx="1"/>
          </p:nvPr>
        </p:nvSpPr>
        <p:spPr>
          <a:xfrm>
            <a:off x="457200" y="1600200"/>
            <a:ext cx="8447088" cy="5257800"/>
          </a:xfrm>
        </p:spPr>
        <p:txBody>
          <a:bodyPr/>
          <a:lstStyle/>
          <a:p>
            <a:r>
              <a:rPr lang="en-US" altLang="en-US"/>
              <a:t>In prokaryotes, genes encoding enzymes needed for </a:t>
            </a:r>
            <a:r>
              <a:rPr lang="en-US" altLang="en-US" b="1" i="1"/>
              <a:t>catabolism</a:t>
            </a:r>
            <a:r>
              <a:rPr lang="en-US" altLang="en-US"/>
              <a:t> (breakdown of big molecules for energy production) are often inducible.  </a:t>
            </a:r>
          </a:p>
          <a:p>
            <a:endParaRPr lang="en-US" altLang="en-US"/>
          </a:p>
          <a:p>
            <a:r>
              <a:rPr lang="en-US" altLang="en-US"/>
              <a:t>The substrate of the enzymes often induces their production. When lactose is available and needs to be broken down for energy, lactose, induces the transcription of lactose metabolizing enzymes.</a:t>
            </a:r>
          </a:p>
        </p:txBody>
      </p:sp>
    </p:spTree>
    <p:extLst>
      <p:ext uri="{BB962C8B-B14F-4D97-AF65-F5344CB8AC3E}">
        <p14:creationId xmlns:p14="http://schemas.microsoft.com/office/powerpoint/2010/main" val="55193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10F0612-A5C1-9D46-8C9D-1BC049F5AFD4}"/>
              </a:ext>
            </a:extLst>
          </p:cNvPr>
          <p:cNvSpPr>
            <a:spLocks noGrp="1"/>
          </p:cNvSpPr>
          <p:nvPr>
            <p:ph type="title"/>
          </p:nvPr>
        </p:nvSpPr>
        <p:spPr/>
        <p:txBody>
          <a:bodyPr/>
          <a:lstStyle/>
          <a:p>
            <a:r>
              <a:rPr lang="en-US" altLang="en-US"/>
              <a:t>In contrast…</a:t>
            </a:r>
          </a:p>
        </p:txBody>
      </p:sp>
      <p:sp>
        <p:nvSpPr>
          <p:cNvPr id="58370" name="Content Placeholder 2">
            <a:extLst>
              <a:ext uri="{FF2B5EF4-FFF2-40B4-BE49-F238E27FC236}">
                <a16:creationId xmlns:a16="http://schemas.microsoft.com/office/drawing/2014/main" id="{DCDF0C29-3387-D24B-82AB-1FC8A7D56906}"/>
              </a:ext>
            </a:extLst>
          </p:cNvPr>
          <p:cNvSpPr>
            <a:spLocks noGrp="1"/>
          </p:cNvSpPr>
          <p:nvPr>
            <p:ph idx="1"/>
          </p:nvPr>
        </p:nvSpPr>
        <p:spPr/>
        <p:txBody>
          <a:bodyPr/>
          <a:lstStyle/>
          <a:p>
            <a:r>
              <a:rPr lang="en-US" altLang="en-US"/>
              <a:t>Genes can be “turned off” or kept off if not needed.  In this type of system a specific molecule inhibits transcription of the gene. This molecule is called a </a:t>
            </a:r>
            <a:r>
              <a:rPr lang="en-US" altLang="en-US" b="1" i="1"/>
              <a:t>repressor.  </a:t>
            </a:r>
          </a:p>
        </p:txBody>
      </p:sp>
    </p:spTree>
    <p:extLst>
      <p:ext uri="{BB962C8B-B14F-4D97-AF65-F5344CB8AC3E}">
        <p14:creationId xmlns:p14="http://schemas.microsoft.com/office/powerpoint/2010/main" val="1031488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3654D639-9DC2-7544-8D89-AA56865A9A20}"/>
              </a:ext>
            </a:extLst>
          </p:cNvPr>
          <p:cNvSpPr>
            <a:spLocks noGrp="1"/>
          </p:cNvSpPr>
          <p:nvPr>
            <p:ph type="title"/>
          </p:nvPr>
        </p:nvSpPr>
        <p:spPr/>
        <p:txBody>
          <a:bodyPr/>
          <a:lstStyle/>
          <a:p>
            <a:endParaRPr lang="en-US" altLang="en-US"/>
          </a:p>
        </p:txBody>
      </p:sp>
      <p:sp>
        <p:nvSpPr>
          <p:cNvPr id="59394" name="Content Placeholder 2">
            <a:extLst>
              <a:ext uri="{FF2B5EF4-FFF2-40B4-BE49-F238E27FC236}">
                <a16:creationId xmlns:a16="http://schemas.microsoft.com/office/drawing/2014/main" id="{67289689-6563-7340-9CD9-4008E1353CF3}"/>
              </a:ext>
            </a:extLst>
          </p:cNvPr>
          <p:cNvSpPr>
            <a:spLocks noGrp="1"/>
          </p:cNvSpPr>
          <p:nvPr>
            <p:ph idx="1"/>
          </p:nvPr>
        </p:nvSpPr>
        <p:spPr/>
        <p:txBody>
          <a:bodyPr/>
          <a:lstStyle/>
          <a:p>
            <a:r>
              <a:rPr lang="en-US" altLang="en-US"/>
              <a:t>Repressible systems are often used to regulate enzymes needed in </a:t>
            </a:r>
            <a:r>
              <a:rPr lang="en-US" altLang="en-US" b="1" i="1"/>
              <a:t>anabolism</a:t>
            </a:r>
            <a:r>
              <a:rPr lang="en-US" altLang="en-US"/>
              <a:t> (biosynthesis of large molecules from smaller precursors).  </a:t>
            </a:r>
          </a:p>
          <a:p>
            <a:endParaRPr lang="en-US" altLang="en-US"/>
          </a:p>
          <a:p>
            <a:r>
              <a:rPr lang="en-US" altLang="en-US"/>
              <a:t>The repressor is often the end product of the biosynthetic pathway.  If it is abundant, there is no reason to make enzymes to make more of it.</a:t>
            </a:r>
          </a:p>
        </p:txBody>
      </p:sp>
    </p:spTree>
    <p:extLst>
      <p:ext uri="{BB962C8B-B14F-4D97-AF65-F5344CB8AC3E}">
        <p14:creationId xmlns:p14="http://schemas.microsoft.com/office/powerpoint/2010/main" val="316382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AFF9F15-97AE-3947-8C58-DC296EC03409}"/>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2EC73E01-6EC0-B049-B3C6-737A8749296E}"/>
              </a:ext>
            </a:extLst>
          </p:cNvPr>
          <p:cNvSpPr>
            <a:spLocks noGrp="1"/>
          </p:cNvSpPr>
          <p:nvPr>
            <p:ph idx="1"/>
          </p:nvPr>
        </p:nvSpPr>
        <p:spPr/>
        <p:txBody>
          <a:bodyPr/>
          <a:lstStyle/>
          <a:p>
            <a:r>
              <a:rPr lang="en-US" altLang="en-US"/>
              <a:t>Both inducible and repressible systems can be used for </a:t>
            </a:r>
            <a:r>
              <a:rPr lang="en-US" altLang="en-US" b="1"/>
              <a:t>positive</a:t>
            </a:r>
            <a:r>
              <a:rPr lang="en-US" altLang="en-US"/>
              <a:t> or </a:t>
            </a:r>
            <a:r>
              <a:rPr lang="en-US" altLang="en-US" b="1"/>
              <a:t>negative</a:t>
            </a:r>
            <a:r>
              <a:rPr lang="en-US" altLang="en-US"/>
              <a:t>  transcription regulation.</a:t>
            </a:r>
          </a:p>
          <a:p>
            <a:endParaRPr lang="en-US" altLang="en-US"/>
          </a:p>
          <a:p>
            <a:pPr lvl="1"/>
            <a:r>
              <a:rPr lang="en-US" altLang="en-US"/>
              <a:t>Be sure to study the difference.</a:t>
            </a:r>
          </a:p>
        </p:txBody>
      </p:sp>
    </p:spTree>
    <p:extLst>
      <p:ext uri="{BB962C8B-B14F-4D97-AF65-F5344CB8AC3E}">
        <p14:creationId xmlns:p14="http://schemas.microsoft.com/office/powerpoint/2010/main" val="355157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D0FC1E5-5908-6E40-8D69-75C915D23F28}"/>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8687CC3A-57AD-F145-97E9-63870D6C8C07}"/>
              </a:ext>
            </a:extLst>
          </p:cNvPr>
          <p:cNvSpPr>
            <a:spLocks noGrp="1"/>
          </p:cNvSpPr>
          <p:nvPr>
            <p:ph idx="1"/>
          </p:nvPr>
        </p:nvSpPr>
        <p:spPr/>
        <p:txBody>
          <a:bodyPr>
            <a:normAutofit lnSpcReduction="10000"/>
          </a:bodyPr>
          <a:lstStyle/>
          <a:p>
            <a:r>
              <a:rPr lang="en-US" altLang="en-US"/>
              <a:t>In </a:t>
            </a:r>
            <a:r>
              <a:rPr lang="en-US" altLang="en-US" u="sng"/>
              <a:t>positive control</a:t>
            </a:r>
            <a:r>
              <a:rPr lang="en-US" altLang="en-US"/>
              <a:t>---transcription occurs only if a regulator directly stimulates transcription.</a:t>
            </a:r>
          </a:p>
          <a:p>
            <a:endParaRPr lang="en-US" altLang="en-US"/>
          </a:p>
          <a:p>
            <a:r>
              <a:rPr lang="en-US" altLang="en-US"/>
              <a:t>In </a:t>
            </a:r>
            <a:r>
              <a:rPr lang="en-US" altLang="en-US" u="sng"/>
              <a:t>negative control</a:t>
            </a:r>
            <a:r>
              <a:rPr lang="en-US" altLang="en-US"/>
              <a:t>—transcription occurs unless it is shut off  by a regulator molecule.</a:t>
            </a:r>
          </a:p>
          <a:p>
            <a:endParaRPr lang="en-US" altLang="en-US"/>
          </a:p>
          <a:p>
            <a:pPr>
              <a:buFont typeface="Arial" panose="020B0604020202020204" pitchFamily="34" charset="0"/>
              <a:buNone/>
            </a:pPr>
            <a:r>
              <a:rPr lang="en-US" altLang="en-US"/>
              <a:t>**Lactose metabolism enzymes are regulated with both negative an positive control systems.</a:t>
            </a:r>
          </a:p>
        </p:txBody>
      </p:sp>
    </p:spTree>
    <p:extLst>
      <p:ext uri="{BB962C8B-B14F-4D97-AF65-F5344CB8AC3E}">
        <p14:creationId xmlns:p14="http://schemas.microsoft.com/office/powerpoint/2010/main" val="1400132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CFA3C40-2F25-8247-B195-61DA9BE10542}"/>
              </a:ext>
            </a:extLst>
          </p:cNvPr>
          <p:cNvSpPr>
            <a:spLocks noGrp="1"/>
          </p:cNvSpPr>
          <p:nvPr>
            <p:ph type="title"/>
          </p:nvPr>
        </p:nvSpPr>
        <p:spPr/>
        <p:txBody>
          <a:bodyPr>
            <a:normAutofit fontScale="90000"/>
          </a:bodyPr>
          <a:lstStyle/>
          <a:p>
            <a:r>
              <a:rPr lang="en-US" altLang="en-US"/>
              <a:t>Let’s examine the Lactose (lac) operon</a:t>
            </a:r>
          </a:p>
        </p:txBody>
      </p:sp>
      <p:sp>
        <p:nvSpPr>
          <p:cNvPr id="24578" name="Content Placeholder 2">
            <a:extLst>
              <a:ext uri="{FF2B5EF4-FFF2-40B4-BE49-F238E27FC236}">
                <a16:creationId xmlns:a16="http://schemas.microsoft.com/office/drawing/2014/main" id="{EFEEE649-64C0-B64A-BD03-CECE31583FE4}"/>
              </a:ext>
            </a:extLst>
          </p:cNvPr>
          <p:cNvSpPr>
            <a:spLocks noGrp="1"/>
          </p:cNvSpPr>
          <p:nvPr>
            <p:ph idx="1"/>
          </p:nvPr>
        </p:nvSpPr>
        <p:spPr/>
        <p:txBody>
          <a:bodyPr>
            <a:normAutofit lnSpcReduction="10000"/>
          </a:bodyPr>
          <a:lstStyle/>
          <a:p>
            <a:r>
              <a:rPr lang="en-US" altLang="en-US"/>
              <a:t>Recall prokaryotes have some of their genes in clusters, called </a:t>
            </a:r>
            <a:r>
              <a:rPr lang="en-US" altLang="en-US" b="1" i="1"/>
              <a:t>operons</a:t>
            </a:r>
            <a:r>
              <a:rPr lang="en-US" altLang="en-US"/>
              <a:t>. Operons encode polycistronic mRNA which encodes more than one protein.  Operons encode several proteins which are needed for a common purpose.</a:t>
            </a:r>
          </a:p>
          <a:p>
            <a:endParaRPr lang="en-US" altLang="en-US"/>
          </a:p>
          <a:p>
            <a:r>
              <a:rPr lang="en-US" altLang="en-US"/>
              <a:t>The lac operon encodes 3 enzymes needed for bacteria to utilize lactose for energy.</a:t>
            </a:r>
          </a:p>
          <a:p>
            <a:r>
              <a:rPr lang="en-US" altLang="en-US"/>
              <a:t>See figure 16-1—but know the missing detail</a:t>
            </a:r>
          </a:p>
        </p:txBody>
      </p:sp>
    </p:spTree>
    <p:extLst>
      <p:ext uri="{BB962C8B-B14F-4D97-AF65-F5344CB8AC3E}">
        <p14:creationId xmlns:p14="http://schemas.microsoft.com/office/powerpoint/2010/main" val="150179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8B605BF-50E4-784F-863E-5BB0C30C67CE}"/>
              </a:ext>
            </a:extLst>
          </p:cNvPr>
          <p:cNvSpPr>
            <a:spLocks noGrp="1"/>
          </p:cNvSpPr>
          <p:nvPr>
            <p:ph type="title"/>
          </p:nvPr>
        </p:nvSpPr>
        <p:spPr/>
        <p:txBody>
          <a:bodyPr/>
          <a:lstStyle/>
          <a:p>
            <a:endParaRPr lang="en-US" altLang="en-US"/>
          </a:p>
        </p:txBody>
      </p:sp>
      <p:pic>
        <p:nvPicPr>
          <p:cNvPr id="25602" name="Content Placeholder 5">
            <a:extLst>
              <a:ext uri="{FF2B5EF4-FFF2-40B4-BE49-F238E27FC236}">
                <a16:creationId xmlns:a16="http://schemas.microsoft.com/office/drawing/2014/main" id="{5BFD0890-DA19-494C-9760-FB041239FC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8" name="Oval 7">
            <a:extLst>
              <a:ext uri="{FF2B5EF4-FFF2-40B4-BE49-F238E27FC236}">
                <a16:creationId xmlns:a16="http://schemas.microsoft.com/office/drawing/2014/main" id="{04267E5F-CCAC-EE45-B8DF-C1AF52459835}"/>
              </a:ext>
            </a:extLst>
          </p:cNvPr>
          <p:cNvSpPr>
            <a:spLocks noChangeArrowheads="1"/>
          </p:cNvSpPr>
          <p:nvPr/>
        </p:nvSpPr>
        <p:spPr bwMode="auto">
          <a:xfrm>
            <a:off x="3041650" y="274638"/>
            <a:ext cx="3676650" cy="1747837"/>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37266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 </a:t>
            </a:r>
            <a:br>
              <a:rPr lang="en-US" dirty="0"/>
            </a:br>
            <a:r>
              <a:rPr lang="en-US" dirty="0"/>
              <a:t>Mutations</a:t>
            </a:r>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p:txBody>
          <a:bodyPr>
            <a:normAutofit/>
          </a:bodyPr>
          <a:lstStyle/>
          <a:p>
            <a:r>
              <a:rPr lang="en-US" dirty="0"/>
              <a:t>Mutations---changes in DNA.  </a:t>
            </a:r>
          </a:p>
          <a:p>
            <a:pPr lvl="1"/>
            <a:r>
              <a:rPr lang="en-US" dirty="0"/>
              <a:t>Various classifications of mutations</a:t>
            </a:r>
          </a:p>
          <a:p>
            <a:pPr lvl="1"/>
            <a:r>
              <a:rPr lang="en-US" dirty="0"/>
              <a:t>Various outcomes for protein function and changes in phenotype</a:t>
            </a:r>
          </a:p>
          <a:p>
            <a:pPr lvl="1"/>
            <a:endParaRPr lang="en-US" dirty="0"/>
          </a:p>
          <a:p>
            <a:pPr marL="457200" lvl="1" indent="0">
              <a:buNone/>
            </a:pPr>
            <a:r>
              <a:rPr lang="en-US" dirty="0"/>
              <a:t>Be sure to have an understanding of classifications of mutations based on the central dogma, and on protein function.</a:t>
            </a:r>
          </a:p>
          <a:p>
            <a:endParaRPr lang="en-US" dirty="0"/>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5EC1B26-4263-7F4E-BC38-CBEA55EF0E0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AF129AC-30E6-F647-AC58-F92128C1B0C0}"/>
              </a:ext>
            </a:extLst>
          </p:cNvPr>
          <p:cNvSpPr>
            <a:spLocks noGrp="1"/>
          </p:cNvSpPr>
          <p:nvPr>
            <p:ph idx="1"/>
          </p:nvPr>
        </p:nvSpPr>
        <p:spPr/>
        <p:txBody>
          <a:bodyPr>
            <a:normAutofit lnSpcReduction="10000"/>
          </a:bodyPr>
          <a:lstStyle/>
          <a:p>
            <a:pPr>
              <a:buFont typeface="Arial" charset="0"/>
              <a:buChar char="•"/>
              <a:defRPr/>
            </a:pPr>
            <a:r>
              <a:rPr lang="en-US" dirty="0"/>
              <a:t>lac Z, </a:t>
            </a:r>
            <a:r>
              <a:rPr lang="en-US" dirty="0" err="1"/>
              <a:t>lacY</a:t>
            </a:r>
            <a:r>
              <a:rPr lang="en-US" dirty="0"/>
              <a:t>, and </a:t>
            </a:r>
            <a:r>
              <a:rPr lang="en-US" dirty="0" err="1"/>
              <a:t>lacA</a:t>
            </a:r>
            <a:r>
              <a:rPr lang="en-US" dirty="0"/>
              <a:t>  encode the 3 structural genes needed for lactose metabolism.</a:t>
            </a:r>
          </a:p>
          <a:p>
            <a:pPr marL="0" lvl="1" indent="0">
              <a:buFont typeface="Arial" charset="0"/>
              <a:buNone/>
              <a:defRPr/>
            </a:pPr>
            <a:r>
              <a:rPr lang="en-US" dirty="0"/>
              <a:t>		Read about the function of each protein in 				lactose metabolism.</a:t>
            </a:r>
          </a:p>
          <a:p>
            <a:pPr>
              <a:buFont typeface="Arial" charset="0"/>
              <a:buChar char="•"/>
              <a:defRPr/>
            </a:pPr>
            <a:endParaRPr lang="en-US" dirty="0"/>
          </a:p>
          <a:p>
            <a:pPr>
              <a:buFont typeface="Arial" charset="0"/>
              <a:buChar char="•"/>
              <a:defRPr/>
            </a:pPr>
            <a:r>
              <a:rPr lang="en-US" dirty="0"/>
              <a:t>Upstream of the structural genes are regulatory sequences, called the promoter, the operator, and the activator/CAP binding site.</a:t>
            </a:r>
          </a:p>
          <a:p>
            <a:pPr lvl="1">
              <a:buFont typeface="Arial" charset="0"/>
              <a:buChar char="–"/>
              <a:defRPr/>
            </a:pPr>
            <a:endParaRPr lang="en-US" dirty="0"/>
          </a:p>
          <a:p>
            <a:pPr lvl="1">
              <a:buFont typeface="Arial" charset="0"/>
              <a:buChar char="–"/>
              <a:defRPr/>
            </a:pPr>
            <a:endParaRPr lang="en-US" dirty="0"/>
          </a:p>
        </p:txBody>
      </p:sp>
    </p:spTree>
    <p:extLst>
      <p:ext uri="{BB962C8B-B14F-4D97-AF65-F5344CB8AC3E}">
        <p14:creationId xmlns:p14="http://schemas.microsoft.com/office/powerpoint/2010/main" val="342335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806F1DE-B9A8-F64E-8677-B8C343780F7D}"/>
              </a:ext>
            </a:extLst>
          </p:cNvPr>
          <p:cNvSpPr>
            <a:spLocks noGrp="1"/>
          </p:cNvSpPr>
          <p:nvPr>
            <p:ph type="title"/>
          </p:nvPr>
        </p:nvSpPr>
        <p:spPr/>
        <p:txBody>
          <a:bodyPr/>
          <a:lstStyle/>
          <a:p>
            <a:endParaRPr lang="en-US" altLang="en-US"/>
          </a:p>
        </p:txBody>
      </p:sp>
      <p:pic>
        <p:nvPicPr>
          <p:cNvPr id="27650" name="Content Placeholder 5">
            <a:extLst>
              <a:ext uri="{FF2B5EF4-FFF2-40B4-BE49-F238E27FC236}">
                <a16:creationId xmlns:a16="http://schemas.microsoft.com/office/drawing/2014/main" id="{FD130DA6-F83C-9B40-AAD4-37E5DF1955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8" name="Oval 7">
            <a:extLst>
              <a:ext uri="{FF2B5EF4-FFF2-40B4-BE49-F238E27FC236}">
                <a16:creationId xmlns:a16="http://schemas.microsoft.com/office/drawing/2014/main" id="{DBCC2DF7-3F00-7D46-8230-90C637012626}"/>
              </a:ext>
            </a:extLst>
          </p:cNvPr>
          <p:cNvSpPr>
            <a:spLocks noChangeArrowheads="1"/>
          </p:cNvSpPr>
          <p:nvPr/>
        </p:nvSpPr>
        <p:spPr bwMode="auto">
          <a:xfrm>
            <a:off x="1935163" y="1033463"/>
            <a:ext cx="1017587" cy="1122362"/>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10945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A60D664-6E27-1D43-983D-64B4B07AF866}"/>
              </a:ext>
            </a:extLst>
          </p:cNvPr>
          <p:cNvSpPr>
            <a:spLocks noGrp="1"/>
          </p:cNvSpPr>
          <p:nvPr>
            <p:ph type="title"/>
          </p:nvPr>
        </p:nvSpPr>
        <p:spPr/>
        <p:txBody>
          <a:bodyPr/>
          <a:lstStyle/>
          <a:p>
            <a:endParaRPr lang="en-US" altLang="en-US"/>
          </a:p>
        </p:txBody>
      </p:sp>
      <p:sp>
        <p:nvSpPr>
          <p:cNvPr id="28674" name="Content Placeholder 2">
            <a:extLst>
              <a:ext uri="{FF2B5EF4-FFF2-40B4-BE49-F238E27FC236}">
                <a16:creationId xmlns:a16="http://schemas.microsoft.com/office/drawing/2014/main" id="{C62B336B-DD87-DD45-BFB4-125BE8CFE935}"/>
              </a:ext>
            </a:extLst>
          </p:cNvPr>
          <p:cNvSpPr>
            <a:spLocks noGrp="1"/>
          </p:cNvSpPr>
          <p:nvPr>
            <p:ph idx="1"/>
          </p:nvPr>
        </p:nvSpPr>
        <p:spPr/>
        <p:txBody>
          <a:bodyPr/>
          <a:lstStyle/>
          <a:p>
            <a:r>
              <a:rPr lang="en-US" altLang="en-US"/>
              <a:t>Upstream of the regulatory region is a gene that encodes a repressor of the whole system.  </a:t>
            </a:r>
          </a:p>
          <a:p>
            <a:endParaRPr lang="en-US" altLang="en-US"/>
          </a:p>
          <a:p>
            <a:r>
              <a:rPr lang="en-US" altLang="en-US"/>
              <a:t>The gene is labeled “I”.  I encodes a protein, but the repressor protein is not needed to metabolize lactose.  It is not one of the operon’s structural genes.  It’s role is in regulation.</a:t>
            </a:r>
          </a:p>
        </p:txBody>
      </p:sp>
    </p:spTree>
    <p:extLst>
      <p:ext uri="{BB962C8B-B14F-4D97-AF65-F5344CB8AC3E}">
        <p14:creationId xmlns:p14="http://schemas.microsoft.com/office/powerpoint/2010/main" val="196505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C1B88F97-0150-EC4F-AE1A-5A6E7632FB4C}"/>
              </a:ext>
            </a:extLst>
          </p:cNvPr>
          <p:cNvSpPr>
            <a:spLocks noGrp="1"/>
          </p:cNvSpPr>
          <p:nvPr>
            <p:ph type="title"/>
          </p:nvPr>
        </p:nvSpPr>
        <p:spPr/>
        <p:txBody>
          <a:bodyPr/>
          <a:lstStyle/>
          <a:p>
            <a:endParaRPr lang="en-US" altLang="en-US"/>
          </a:p>
        </p:txBody>
      </p:sp>
      <p:pic>
        <p:nvPicPr>
          <p:cNvPr id="29698" name="Content Placeholder 5">
            <a:extLst>
              <a:ext uri="{FF2B5EF4-FFF2-40B4-BE49-F238E27FC236}">
                <a16:creationId xmlns:a16="http://schemas.microsoft.com/office/drawing/2014/main" id="{60D9C29E-1369-8C4E-B106-07501B8AA2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4" name="Oval 3">
            <a:extLst>
              <a:ext uri="{FF2B5EF4-FFF2-40B4-BE49-F238E27FC236}">
                <a16:creationId xmlns:a16="http://schemas.microsoft.com/office/drawing/2014/main" id="{20CC4E28-E506-D84D-BDDA-2EABDE4F86D5}"/>
              </a:ext>
            </a:extLst>
          </p:cNvPr>
          <p:cNvSpPr>
            <a:spLocks noChangeArrowheads="1"/>
          </p:cNvSpPr>
          <p:nvPr/>
        </p:nvSpPr>
        <p:spPr bwMode="auto">
          <a:xfrm>
            <a:off x="1047750" y="1033463"/>
            <a:ext cx="857250" cy="1122362"/>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95630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9160287-BDE6-024F-8CE5-F89FF9B0B897}"/>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FDFA1AC0-A478-464A-A806-45942987A079}"/>
              </a:ext>
            </a:extLst>
          </p:cNvPr>
          <p:cNvSpPr>
            <a:spLocks noGrp="1"/>
          </p:cNvSpPr>
          <p:nvPr>
            <p:ph idx="1"/>
          </p:nvPr>
        </p:nvSpPr>
        <p:spPr/>
        <p:txBody>
          <a:bodyPr>
            <a:normAutofit fontScale="92500" lnSpcReduction="10000"/>
          </a:bodyPr>
          <a:lstStyle/>
          <a:p>
            <a:r>
              <a:rPr lang="en-US" altLang="en-US"/>
              <a:t>Let’s summarize the main details of the operation of the lac operon…then return to how we came to know these details.</a:t>
            </a:r>
          </a:p>
          <a:p>
            <a:endParaRPr lang="en-US" altLang="en-US"/>
          </a:p>
          <a:p>
            <a:r>
              <a:rPr lang="en-US" altLang="en-US"/>
              <a:t>First…bacteria normally utilize glucose (not lactose) using a set of enzymes other than lacZ, lacY, and lacA.</a:t>
            </a:r>
          </a:p>
          <a:p>
            <a:pPr lvl="1"/>
            <a:r>
              <a:rPr lang="en-US" altLang="en-US"/>
              <a:t>So most of the time it would be wasteful to make the lac proteins.  They are usually </a:t>
            </a:r>
            <a:r>
              <a:rPr lang="en-US" altLang="en-US" b="1" i="1"/>
              <a:t>repressed</a:t>
            </a:r>
            <a:r>
              <a:rPr lang="en-US" altLang="en-US"/>
              <a:t> by the I protein.</a:t>
            </a:r>
          </a:p>
        </p:txBody>
      </p:sp>
    </p:spTree>
    <p:extLst>
      <p:ext uri="{BB962C8B-B14F-4D97-AF65-F5344CB8AC3E}">
        <p14:creationId xmlns:p14="http://schemas.microsoft.com/office/powerpoint/2010/main" val="331476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EF08F81-6DBF-4643-9F47-8B055DBE848D}"/>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A82C2A6A-8CA5-BF41-B3D9-6CAE534FB37C}"/>
              </a:ext>
            </a:extLst>
          </p:cNvPr>
          <p:cNvSpPr>
            <a:spLocks noGrp="1"/>
          </p:cNvSpPr>
          <p:nvPr>
            <p:ph idx="1"/>
          </p:nvPr>
        </p:nvSpPr>
        <p:spPr/>
        <p:txBody>
          <a:bodyPr/>
          <a:lstStyle/>
          <a:p>
            <a:r>
              <a:rPr lang="en-US" altLang="en-US"/>
              <a:t>I binds to a site within the regulatory region called the operator (O).  O is close to the start site of transcription of the structural genes and physically blocks the ability of RNA polymerase to bind and begin transcription.</a:t>
            </a:r>
          </a:p>
          <a:p>
            <a:endParaRPr lang="en-US" altLang="en-US"/>
          </a:p>
          <a:p>
            <a:pPr>
              <a:buFont typeface="Arial" panose="020B0604020202020204" pitchFamily="34" charset="0"/>
              <a:buNone/>
            </a:pPr>
            <a:r>
              <a:rPr lang="en-US" altLang="en-US"/>
              <a:t>…Review…which parts of this system are cis-elements?  Which parts are trans elements?</a:t>
            </a:r>
          </a:p>
        </p:txBody>
      </p:sp>
    </p:spTree>
    <p:extLst>
      <p:ext uri="{BB962C8B-B14F-4D97-AF65-F5344CB8AC3E}">
        <p14:creationId xmlns:p14="http://schemas.microsoft.com/office/powerpoint/2010/main" val="3501430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96742D4-2E05-4D4D-A2A1-97BF71BD4E06}"/>
              </a:ext>
            </a:extLst>
          </p:cNvPr>
          <p:cNvSpPr>
            <a:spLocks noGrp="1"/>
          </p:cNvSpPr>
          <p:nvPr>
            <p:ph type="title"/>
          </p:nvPr>
        </p:nvSpPr>
        <p:spPr/>
        <p:txBody>
          <a:bodyPr/>
          <a:lstStyle/>
          <a:p>
            <a:endParaRPr lang="en-US" altLang="en-US"/>
          </a:p>
        </p:txBody>
      </p:sp>
      <p:pic>
        <p:nvPicPr>
          <p:cNvPr id="32770" name="Content Placeholder 5">
            <a:extLst>
              <a:ext uri="{FF2B5EF4-FFF2-40B4-BE49-F238E27FC236}">
                <a16:creationId xmlns:a16="http://schemas.microsoft.com/office/drawing/2014/main" id="{5507C6AA-DA92-684D-BB43-E4C332D59E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4" name="Oval 3">
            <a:extLst>
              <a:ext uri="{FF2B5EF4-FFF2-40B4-BE49-F238E27FC236}">
                <a16:creationId xmlns:a16="http://schemas.microsoft.com/office/drawing/2014/main" id="{45341815-9555-C846-A71B-2975C3440998}"/>
              </a:ext>
            </a:extLst>
          </p:cNvPr>
          <p:cNvSpPr>
            <a:spLocks noChangeArrowheads="1"/>
          </p:cNvSpPr>
          <p:nvPr/>
        </p:nvSpPr>
        <p:spPr bwMode="auto">
          <a:xfrm>
            <a:off x="590550" y="3943350"/>
            <a:ext cx="8096250" cy="1195388"/>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71560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52C2C6D-448E-AD4B-AB88-EA7065ECE038}"/>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69D023E-B4DB-BB43-A125-98396C4BE8D5}"/>
              </a:ext>
            </a:extLst>
          </p:cNvPr>
          <p:cNvSpPr>
            <a:spLocks noGrp="1"/>
          </p:cNvSpPr>
          <p:nvPr>
            <p:ph idx="1"/>
          </p:nvPr>
        </p:nvSpPr>
        <p:spPr/>
        <p:txBody>
          <a:bodyPr>
            <a:normAutofit lnSpcReduction="10000"/>
          </a:bodyPr>
          <a:lstStyle/>
          <a:p>
            <a:pPr>
              <a:buFont typeface="Arial" charset="0"/>
              <a:buChar char="•"/>
              <a:defRPr/>
            </a:pPr>
            <a:r>
              <a:rPr lang="en-US" dirty="0"/>
              <a:t>When lactose is present (and glucose is not) bacteria need to make lac Z, Y, and A. </a:t>
            </a:r>
          </a:p>
          <a:p>
            <a:pPr>
              <a:buFont typeface="Arial" charset="0"/>
              <a:buChar char="•"/>
              <a:defRPr/>
            </a:pPr>
            <a:endParaRPr lang="en-US" dirty="0"/>
          </a:p>
          <a:p>
            <a:pPr marL="0" indent="0">
              <a:buFont typeface="Arial" charset="0"/>
              <a:buNone/>
              <a:defRPr/>
            </a:pPr>
            <a:r>
              <a:rPr lang="en-US" dirty="0"/>
              <a:t>Lactose de-represses/induces the system by binding to lac I, ,making Lac I unable to bind to O.  </a:t>
            </a:r>
          </a:p>
          <a:p>
            <a:pPr marL="0" indent="0">
              <a:buFont typeface="Arial" charset="0"/>
              <a:buNone/>
              <a:defRPr/>
            </a:pPr>
            <a:endParaRPr lang="en-US" dirty="0"/>
          </a:p>
          <a:p>
            <a:pPr marL="0" indent="0">
              <a:buFont typeface="Arial" charset="0"/>
              <a:buNone/>
              <a:defRPr/>
            </a:pPr>
            <a:r>
              <a:rPr lang="en-US" dirty="0"/>
              <a:t>This allows </a:t>
            </a:r>
            <a:r>
              <a:rPr lang="en-US" dirty="0" err="1"/>
              <a:t>RNApol</a:t>
            </a:r>
            <a:r>
              <a:rPr lang="en-US" dirty="0"/>
              <a:t> to bind to the promoter and to slide to the +1 site to begin transcription.</a:t>
            </a:r>
          </a:p>
        </p:txBody>
      </p:sp>
    </p:spTree>
    <p:extLst>
      <p:ext uri="{BB962C8B-B14F-4D97-AF65-F5344CB8AC3E}">
        <p14:creationId xmlns:p14="http://schemas.microsoft.com/office/powerpoint/2010/main" val="262689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531C9D8F-8450-2141-832E-B65E8577698D}"/>
              </a:ext>
            </a:extLst>
          </p:cNvPr>
          <p:cNvSpPr>
            <a:spLocks noGrp="1"/>
          </p:cNvSpPr>
          <p:nvPr>
            <p:ph type="title"/>
          </p:nvPr>
        </p:nvSpPr>
        <p:spPr/>
        <p:txBody>
          <a:bodyPr/>
          <a:lstStyle/>
          <a:p>
            <a:endParaRPr lang="en-US" altLang="en-US"/>
          </a:p>
        </p:txBody>
      </p:sp>
      <p:pic>
        <p:nvPicPr>
          <p:cNvPr id="34818" name="Content Placeholder 5">
            <a:extLst>
              <a:ext uri="{FF2B5EF4-FFF2-40B4-BE49-F238E27FC236}">
                <a16:creationId xmlns:a16="http://schemas.microsoft.com/office/drawing/2014/main" id="{E15CD995-76DD-8C49-8717-F04BED3DB5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4" name="Oval 3">
            <a:extLst>
              <a:ext uri="{FF2B5EF4-FFF2-40B4-BE49-F238E27FC236}">
                <a16:creationId xmlns:a16="http://schemas.microsoft.com/office/drawing/2014/main" id="{5B915022-1806-4A46-8130-56ADEAD09515}"/>
              </a:ext>
            </a:extLst>
          </p:cNvPr>
          <p:cNvSpPr>
            <a:spLocks noChangeArrowheads="1"/>
          </p:cNvSpPr>
          <p:nvPr/>
        </p:nvSpPr>
        <p:spPr bwMode="auto">
          <a:xfrm>
            <a:off x="590550" y="2584450"/>
            <a:ext cx="8096250" cy="1358900"/>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872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01BDA4B-30D1-354A-AB10-64F96B53436A}"/>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5FAE397-E42B-9F46-89A5-123862BDC932}"/>
              </a:ext>
            </a:extLst>
          </p:cNvPr>
          <p:cNvSpPr>
            <a:spLocks noGrp="1"/>
          </p:cNvSpPr>
          <p:nvPr>
            <p:ph idx="1"/>
          </p:nvPr>
        </p:nvSpPr>
        <p:spPr>
          <a:xfrm>
            <a:off x="457200" y="1600200"/>
            <a:ext cx="8229600" cy="4824413"/>
          </a:xfrm>
        </p:spPr>
        <p:txBody>
          <a:bodyPr/>
          <a:lstStyle/>
          <a:p>
            <a:r>
              <a:rPr lang="en-US" altLang="en-US"/>
              <a:t>You’ve likely noticed that there are other players in the regulation of lactose. A protein that is involved in regulation of several operons, called </a:t>
            </a:r>
            <a:r>
              <a:rPr lang="en-US" altLang="en-US" b="1" i="1"/>
              <a:t>Catabolite Activating Protein (CAP)</a:t>
            </a:r>
            <a:r>
              <a:rPr lang="en-US" altLang="en-US"/>
              <a:t> exerts positive control on the lac operon.</a:t>
            </a:r>
          </a:p>
          <a:p>
            <a:pPr>
              <a:buFont typeface="Arial" panose="020B0604020202020204" pitchFamily="34" charset="0"/>
              <a:buNone/>
            </a:pPr>
            <a:r>
              <a:rPr lang="en-US" altLang="en-US"/>
              <a:t> </a:t>
            </a:r>
          </a:p>
          <a:p>
            <a:pPr>
              <a:buFont typeface="Arial" panose="020B0604020202020204" pitchFamily="34" charset="0"/>
              <a:buNone/>
            </a:pPr>
            <a:r>
              <a:rPr lang="en-US" altLang="en-US"/>
              <a:t>RNAP is actually fairly inefficient in binding the promoter---CAP greatly increases its efficiency.</a:t>
            </a:r>
          </a:p>
        </p:txBody>
      </p:sp>
    </p:spTree>
    <p:extLst>
      <p:ext uri="{BB962C8B-B14F-4D97-AF65-F5344CB8AC3E}">
        <p14:creationId xmlns:p14="http://schemas.microsoft.com/office/powerpoint/2010/main" val="26310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ACA0C08-CCDB-9D46-9A53-820F11C0728B}"/>
              </a:ext>
            </a:extLst>
          </p:cNvPr>
          <p:cNvSpPr>
            <a:spLocks noGrp="1"/>
          </p:cNvSpPr>
          <p:nvPr>
            <p:ph type="title"/>
          </p:nvPr>
        </p:nvSpPr>
        <p:spPr>
          <a:xfrm>
            <a:off x="457200" y="322263"/>
            <a:ext cx="8229600" cy="1143000"/>
          </a:xfrm>
        </p:spPr>
        <p:txBody>
          <a:bodyPr/>
          <a:lstStyle/>
          <a:p>
            <a:r>
              <a:rPr lang="en-US" altLang="en-US"/>
              <a:t>How do mutations arise?</a:t>
            </a:r>
          </a:p>
        </p:txBody>
      </p:sp>
      <p:sp>
        <p:nvSpPr>
          <p:cNvPr id="3" name="Content Placeholder 2">
            <a:extLst>
              <a:ext uri="{FF2B5EF4-FFF2-40B4-BE49-F238E27FC236}">
                <a16:creationId xmlns:a16="http://schemas.microsoft.com/office/drawing/2014/main" id="{F12734EE-8CD1-6A4B-828F-3695E4EDAD5E}"/>
              </a:ext>
            </a:extLst>
          </p:cNvPr>
          <p:cNvSpPr>
            <a:spLocks noGrp="1"/>
          </p:cNvSpPr>
          <p:nvPr>
            <p:ph idx="1"/>
          </p:nvPr>
        </p:nvSpPr>
        <p:spPr/>
        <p:txBody>
          <a:bodyPr/>
          <a:lstStyle/>
          <a:p>
            <a:pPr>
              <a:buFont typeface="Arial" charset="0"/>
              <a:buChar char="•"/>
              <a:defRPr/>
            </a:pPr>
            <a:r>
              <a:rPr lang="en-US" dirty="0"/>
              <a:t>Mistakes in DNA replication</a:t>
            </a:r>
          </a:p>
          <a:p>
            <a:pPr>
              <a:buFont typeface="Arial" charset="0"/>
              <a:buChar char="•"/>
              <a:defRPr/>
            </a:pPr>
            <a:r>
              <a:rPr lang="en-US" dirty="0"/>
              <a:t>Changes to nucleotides or nitrogenous bases, that affect base-pairing</a:t>
            </a:r>
          </a:p>
          <a:p>
            <a:pPr>
              <a:buFont typeface="Arial" charset="0"/>
              <a:buChar char="•"/>
              <a:defRPr/>
            </a:pPr>
            <a:endParaRPr lang="en-US" dirty="0"/>
          </a:p>
          <a:p>
            <a:pPr lvl="2">
              <a:buFont typeface="Arial" charset="0"/>
              <a:buChar char="•"/>
              <a:defRPr/>
            </a:pPr>
            <a:r>
              <a:rPr lang="en-US" dirty="0"/>
              <a:t>Once a DNA molecule’s sequence is changed, all subsequent daughter molecules derived from the strand with the mutation will carry the same change.</a:t>
            </a:r>
          </a:p>
          <a:p>
            <a:pPr>
              <a:buFont typeface="Arial" charset="0"/>
              <a:buChar char="•"/>
              <a:defRPr/>
            </a:pPr>
            <a:endParaRPr lang="en-US" dirty="0"/>
          </a:p>
        </p:txBody>
      </p:sp>
    </p:spTree>
    <p:extLst>
      <p:ext uri="{BB962C8B-B14F-4D97-AF65-F5344CB8AC3E}">
        <p14:creationId xmlns:p14="http://schemas.microsoft.com/office/powerpoint/2010/main" val="40806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0CBBF32-DB88-0B4E-8F9A-8DA8132BD556}"/>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A70DDE92-9765-6046-A5FD-981FB45BCD99}"/>
              </a:ext>
            </a:extLst>
          </p:cNvPr>
          <p:cNvSpPr>
            <a:spLocks noGrp="1"/>
          </p:cNvSpPr>
          <p:nvPr>
            <p:ph idx="1"/>
          </p:nvPr>
        </p:nvSpPr>
        <p:spPr/>
        <p:txBody>
          <a:bodyPr/>
          <a:lstStyle/>
          <a:p>
            <a:r>
              <a:rPr lang="en-US" altLang="en-US"/>
              <a:t>CAP’s shape and function is dependent on another molecule, a nucleotide called cyclic AMP (cAMP).  …recall how  some nucleotides function outside of nucleic acids?...</a:t>
            </a:r>
          </a:p>
          <a:p>
            <a:endParaRPr lang="en-US" altLang="en-US"/>
          </a:p>
          <a:p>
            <a:r>
              <a:rPr lang="en-US" altLang="en-US"/>
              <a:t>cAMP levels are regulated by glucose!  </a:t>
            </a:r>
          </a:p>
          <a:p>
            <a:pPr lvl="1"/>
            <a:r>
              <a:rPr lang="en-US" altLang="en-US"/>
              <a:t>High glucose levels----low cAMP</a:t>
            </a:r>
          </a:p>
          <a:p>
            <a:pPr lvl="1"/>
            <a:r>
              <a:rPr lang="en-US" altLang="en-US"/>
              <a:t>Low glucose levels---high cAMP</a:t>
            </a:r>
          </a:p>
        </p:txBody>
      </p:sp>
    </p:spTree>
    <p:extLst>
      <p:ext uri="{BB962C8B-B14F-4D97-AF65-F5344CB8AC3E}">
        <p14:creationId xmlns:p14="http://schemas.microsoft.com/office/powerpoint/2010/main" val="1380991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DB48709F-5D58-1A41-876E-FFB98E5FDFE3}"/>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333C322E-C5C1-E241-945C-3DA42BD034C6}"/>
              </a:ext>
            </a:extLst>
          </p:cNvPr>
          <p:cNvSpPr>
            <a:spLocks noGrp="1"/>
          </p:cNvSpPr>
          <p:nvPr>
            <p:ph idx="1"/>
          </p:nvPr>
        </p:nvSpPr>
        <p:spPr/>
        <p:txBody>
          <a:bodyPr/>
          <a:lstStyle/>
          <a:p>
            <a:r>
              <a:rPr lang="en-US" altLang="en-US"/>
              <a:t>Let’s look at the whole picture----the elegant system used by bacteria to make sure they can use available nutrients (to make energy) without wasting energy!</a:t>
            </a:r>
          </a:p>
          <a:p>
            <a:endParaRPr lang="en-US" altLang="en-US"/>
          </a:p>
          <a:p>
            <a:r>
              <a:rPr lang="en-US" altLang="en-US"/>
              <a:t>There is only one situation in which the lac operon should be transcribed.</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524553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CA1CBD55-CD07-9448-B488-3316B92BAF09}"/>
              </a:ext>
            </a:extLst>
          </p:cNvPr>
          <p:cNvSpPr>
            <a:spLocks noGrp="1"/>
          </p:cNvSpPr>
          <p:nvPr>
            <p:ph type="title"/>
          </p:nvPr>
        </p:nvSpPr>
        <p:spPr/>
        <p:txBody>
          <a:bodyPr/>
          <a:lstStyle/>
          <a:p>
            <a:endParaRPr lang="en-US" altLang="en-US"/>
          </a:p>
        </p:txBody>
      </p:sp>
      <p:pic>
        <p:nvPicPr>
          <p:cNvPr id="38914" name="Content Placeholder 5">
            <a:extLst>
              <a:ext uri="{FF2B5EF4-FFF2-40B4-BE49-F238E27FC236}">
                <a16:creationId xmlns:a16="http://schemas.microsoft.com/office/drawing/2014/main" id="{9090C81E-9A3D-D34E-AE2D-8A908E3812C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5" name="Oval 4">
            <a:extLst>
              <a:ext uri="{FF2B5EF4-FFF2-40B4-BE49-F238E27FC236}">
                <a16:creationId xmlns:a16="http://schemas.microsoft.com/office/drawing/2014/main" id="{5927F237-266C-D44A-9437-D7E2B1BF71CA}"/>
              </a:ext>
            </a:extLst>
          </p:cNvPr>
          <p:cNvSpPr>
            <a:spLocks noChangeArrowheads="1"/>
          </p:cNvSpPr>
          <p:nvPr/>
        </p:nvSpPr>
        <p:spPr bwMode="auto">
          <a:xfrm>
            <a:off x="6542088" y="3987800"/>
            <a:ext cx="1476375" cy="1122363"/>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3227263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E44A9C7-48C6-6048-9D76-304646C3F26C}"/>
              </a:ext>
            </a:extLst>
          </p:cNvPr>
          <p:cNvSpPr>
            <a:spLocks noGrp="1"/>
          </p:cNvSpPr>
          <p:nvPr>
            <p:ph type="title"/>
          </p:nvPr>
        </p:nvSpPr>
        <p:spPr/>
        <p:txBody>
          <a:bodyPr/>
          <a:lstStyle/>
          <a:p>
            <a:endParaRPr lang="en-US" altLang="en-US"/>
          </a:p>
        </p:txBody>
      </p:sp>
      <p:pic>
        <p:nvPicPr>
          <p:cNvPr id="39938" name="Content Placeholder 5">
            <a:extLst>
              <a:ext uri="{FF2B5EF4-FFF2-40B4-BE49-F238E27FC236}">
                <a16:creationId xmlns:a16="http://schemas.microsoft.com/office/drawing/2014/main" id="{F21E1DAE-B522-784A-A337-DA7F8D0969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5" name="Oval 4">
            <a:extLst>
              <a:ext uri="{FF2B5EF4-FFF2-40B4-BE49-F238E27FC236}">
                <a16:creationId xmlns:a16="http://schemas.microsoft.com/office/drawing/2014/main" id="{895FEFFD-554D-5B4F-A3D8-A1F52643B95F}"/>
              </a:ext>
            </a:extLst>
          </p:cNvPr>
          <p:cNvSpPr>
            <a:spLocks noChangeArrowheads="1"/>
          </p:cNvSpPr>
          <p:nvPr/>
        </p:nvSpPr>
        <p:spPr bwMode="auto">
          <a:xfrm>
            <a:off x="6542088" y="5735638"/>
            <a:ext cx="1476375" cy="1122362"/>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472694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299FD22-30B8-0D4B-B832-8122AB781D09}"/>
              </a:ext>
            </a:extLst>
          </p:cNvPr>
          <p:cNvSpPr>
            <a:spLocks noGrp="1"/>
          </p:cNvSpPr>
          <p:nvPr>
            <p:ph type="title"/>
          </p:nvPr>
        </p:nvSpPr>
        <p:spPr/>
        <p:txBody>
          <a:bodyPr/>
          <a:lstStyle/>
          <a:p>
            <a:endParaRPr lang="en-US" altLang="en-US"/>
          </a:p>
        </p:txBody>
      </p:sp>
      <p:pic>
        <p:nvPicPr>
          <p:cNvPr id="40962" name="Content Placeholder 5">
            <a:extLst>
              <a:ext uri="{FF2B5EF4-FFF2-40B4-BE49-F238E27FC236}">
                <a16:creationId xmlns:a16="http://schemas.microsoft.com/office/drawing/2014/main" id="{0FC59C0C-36C3-0843-A961-AAB094793E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5" name="Oval 4">
            <a:extLst>
              <a:ext uri="{FF2B5EF4-FFF2-40B4-BE49-F238E27FC236}">
                <a16:creationId xmlns:a16="http://schemas.microsoft.com/office/drawing/2014/main" id="{8A28CD8F-578A-284D-BB21-68389832DDE5}"/>
              </a:ext>
            </a:extLst>
          </p:cNvPr>
          <p:cNvSpPr>
            <a:spLocks noChangeArrowheads="1"/>
          </p:cNvSpPr>
          <p:nvPr/>
        </p:nvSpPr>
        <p:spPr bwMode="auto">
          <a:xfrm>
            <a:off x="6542088" y="4887913"/>
            <a:ext cx="1741487" cy="1122362"/>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44169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4C66C2B-2442-CA4E-80B5-DA741FD3A24C}"/>
              </a:ext>
            </a:extLst>
          </p:cNvPr>
          <p:cNvSpPr>
            <a:spLocks noGrp="1"/>
          </p:cNvSpPr>
          <p:nvPr>
            <p:ph type="title"/>
          </p:nvPr>
        </p:nvSpPr>
        <p:spPr/>
        <p:txBody>
          <a:bodyPr/>
          <a:lstStyle/>
          <a:p>
            <a:endParaRPr lang="en-US" altLang="en-US"/>
          </a:p>
        </p:txBody>
      </p:sp>
      <p:pic>
        <p:nvPicPr>
          <p:cNvPr id="41986" name="Content Placeholder 5">
            <a:extLst>
              <a:ext uri="{FF2B5EF4-FFF2-40B4-BE49-F238E27FC236}">
                <a16:creationId xmlns:a16="http://schemas.microsoft.com/office/drawing/2014/main" id="{6601C28B-B42E-6044-A5E2-DDCD1F53AAC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762" r="-8762"/>
          <a:stretch>
            <a:fillRect/>
          </a:stretch>
        </p:blipFill>
        <p:spPr>
          <a:xfrm>
            <a:off x="77788" y="463550"/>
            <a:ext cx="9066212" cy="6424613"/>
          </a:xfrm>
        </p:spPr>
      </p:pic>
      <p:sp>
        <p:nvSpPr>
          <p:cNvPr id="5" name="Oval 4">
            <a:extLst>
              <a:ext uri="{FF2B5EF4-FFF2-40B4-BE49-F238E27FC236}">
                <a16:creationId xmlns:a16="http://schemas.microsoft.com/office/drawing/2014/main" id="{4482DB0B-9402-AA48-88A6-D2521238D6DD}"/>
              </a:ext>
            </a:extLst>
          </p:cNvPr>
          <p:cNvSpPr>
            <a:spLocks noChangeArrowheads="1"/>
          </p:cNvSpPr>
          <p:nvPr/>
        </p:nvSpPr>
        <p:spPr bwMode="auto">
          <a:xfrm>
            <a:off x="6542088" y="2997200"/>
            <a:ext cx="1476375" cy="1122363"/>
          </a:xfrm>
          <a:prstGeom prst="ellipse">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127357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A50ACEE-0CEB-124B-9370-09E4671C2948}"/>
              </a:ext>
            </a:extLst>
          </p:cNvPr>
          <p:cNvSpPr>
            <a:spLocks noGrp="1"/>
          </p:cNvSpPr>
          <p:nvPr>
            <p:ph type="title"/>
          </p:nvPr>
        </p:nvSpPr>
        <p:spPr/>
        <p:txBody>
          <a:bodyPr/>
          <a:lstStyle/>
          <a:p>
            <a:r>
              <a:rPr lang="en-US" altLang="en-US"/>
              <a:t>Step through this tutorial…</a:t>
            </a:r>
          </a:p>
        </p:txBody>
      </p:sp>
      <p:sp>
        <p:nvSpPr>
          <p:cNvPr id="3" name="Content Placeholder 2">
            <a:extLst>
              <a:ext uri="{FF2B5EF4-FFF2-40B4-BE49-F238E27FC236}">
                <a16:creationId xmlns:a16="http://schemas.microsoft.com/office/drawing/2014/main" id="{A09323D2-DB62-F645-96EF-C74829484BF6}"/>
              </a:ext>
            </a:extLst>
          </p:cNvPr>
          <p:cNvSpPr>
            <a:spLocks noGrp="1"/>
          </p:cNvSpPr>
          <p:nvPr>
            <p:ph idx="1"/>
          </p:nvPr>
        </p:nvSpPr>
        <p:spPr/>
        <p:txBody>
          <a:bodyPr/>
          <a:lstStyle/>
          <a:p>
            <a:pPr>
              <a:buFont typeface="Arial" charset="0"/>
              <a:buChar char="•"/>
              <a:defRPr/>
            </a:pPr>
            <a:r>
              <a:rPr lang="en-US" dirty="0"/>
              <a:t>Not an animation, but an excellent dialog and illustration by Jacques Monod and Francois Jacob.</a:t>
            </a:r>
          </a:p>
          <a:p>
            <a:pPr lvl="1">
              <a:buFont typeface="Arial" charset="0"/>
              <a:buChar char="–"/>
              <a:defRPr/>
            </a:pPr>
            <a:r>
              <a:rPr lang="en-US" dirty="0"/>
              <a:t>The first scientists to really explain how genes can be turned on and off.</a:t>
            </a:r>
          </a:p>
          <a:p>
            <a:pPr lvl="1">
              <a:buFont typeface="Arial" charset="0"/>
              <a:buChar char="–"/>
              <a:defRPr/>
            </a:pPr>
            <a:r>
              <a:rPr lang="en-US" dirty="0">
                <a:hlinkClick r:id="rId2"/>
              </a:rPr>
              <a:t>http://www.dnalc.org/view/16688-Animation-33-Genes-can-be-turned-on-and-off-.html</a:t>
            </a:r>
            <a:endParaRPr lang="en-US" dirty="0"/>
          </a:p>
          <a:p>
            <a:pPr marL="457200" lvl="1" indent="0">
              <a:buFont typeface="Arial" charset="0"/>
              <a:buNone/>
              <a:defRPr/>
            </a:pPr>
            <a:endParaRPr lang="en-US" dirty="0"/>
          </a:p>
        </p:txBody>
      </p:sp>
    </p:spTree>
    <p:extLst>
      <p:ext uri="{BB962C8B-B14F-4D97-AF65-F5344CB8AC3E}">
        <p14:creationId xmlns:p14="http://schemas.microsoft.com/office/powerpoint/2010/main" val="312694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2102" name="Text Box 6">
            <a:extLst>
              <a:ext uri="{FF2B5EF4-FFF2-40B4-BE49-F238E27FC236}">
                <a16:creationId xmlns:a16="http://schemas.microsoft.com/office/drawing/2014/main" id="{28BE93E4-E47A-8749-9B17-0E468B5EE176}"/>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16.3</a:t>
            </a:r>
          </a:p>
        </p:txBody>
      </p:sp>
      <p:pic>
        <p:nvPicPr>
          <p:cNvPr id="36866" name="Picture 7" descr="16_03Figure-L.jpg                                              000B3C7AServDisk_03                    BC177178:">
            <a:extLst>
              <a:ext uri="{FF2B5EF4-FFF2-40B4-BE49-F238E27FC236}">
                <a16:creationId xmlns:a16="http://schemas.microsoft.com/office/drawing/2014/main" id="{F0A05D4E-0783-5246-85BC-5E10E43A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43188" y="223838"/>
            <a:ext cx="3856037"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14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4924603-30C2-E046-A1A6-9B08EBCB6564}"/>
              </a:ext>
            </a:extLst>
          </p:cNvPr>
          <p:cNvSpPr>
            <a:spLocks noGrp="1"/>
          </p:cNvSpPr>
          <p:nvPr>
            <p:ph type="title"/>
          </p:nvPr>
        </p:nvSpPr>
        <p:spPr/>
        <p:txBody>
          <a:bodyPr/>
          <a:lstStyle/>
          <a:p>
            <a:r>
              <a:rPr lang="en-US" altLang="en-US"/>
              <a:t>But </a:t>
            </a:r>
            <a:r>
              <a:rPr lang="en-US" altLang="en-US" b="1" i="1"/>
              <a:t>how</a:t>
            </a:r>
            <a:r>
              <a:rPr lang="en-US" altLang="en-US"/>
              <a:t> do mutations arise…</a:t>
            </a:r>
          </a:p>
        </p:txBody>
      </p:sp>
      <p:sp>
        <p:nvSpPr>
          <p:cNvPr id="18434" name="Content Placeholder 2">
            <a:extLst>
              <a:ext uri="{FF2B5EF4-FFF2-40B4-BE49-F238E27FC236}">
                <a16:creationId xmlns:a16="http://schemas.microsoft.com/office/drawing/2014/main" id="{D5A431A2-2745-2640-AE30-104303AB3B48}"/>
              </a:ext>
            </a:extLst>
          </p:cNvPr>
          <p:cNvSpPr>
            <a:spLocks noGrp="1"/>
          </p:cNvSpPr>
          <p:nvPr>
            <p:ph idx="1"/>
          </p:nvPr>
        </p:nvSpPr>
        <p:spPr/>
        <p:txBody>
          <a:bodyPr/>
          <a:lstStyle/>
          <a:p>
            <a:r>
              <a:rPr lang="en-US" altLang="en-US"/>
              <a:t>In both cases, mutations can be:</a:t>
            </a:r>
          </a:p>
          <a:p>
            <a:pPr lvl="1"/>
            <a:r>
              <a:rPr lang="en-US" altLang="en-US" b="1"/>
              <a:t>Induced</a:t>
            </a:r>
            <a:r>
              <a:rPr lang="en-US" altLang="en-US"/>
              <a:t>---Caused by an external factor or condition of the cell.   For example, UV light causes/induces pyrimidine dimers to form. Limiting sun exposure reduces this type of mutation associated with skin cancer!</a:t>
            </a:r>
          </a:p>
          <a:p>
            <a:pPr lvl="1">
              <a:buFont typeface="Arial" panose="020B0604020202020204" pitchFamily="34" charset="0"/>
              <a:buNone/>
            </a:pPr>
            <a:endParaRPr lang="en-US" altLang="en-US"/>
          </a:p>
          <a:p>
            <a:pPr lvl="1"/>
            <a:r>
              <a:rPr lang="en-US" altLang="en-US" b="1"/>
              <a:t>Spontaneous</a:t>
            </a:r>
            <a:r>
              <a:rPr lang="en-US" altLang="en-US"/>
              <a:t>—unavoidable, random changes not associated with any specific agent or condition. </a:t>
            </a:r>
          </a:p>
        </p:txBody>
      </p:sp>
    </p:spTree>
    <p:extLst>
      <p:ext uri="{BB962C8B-B14F-4D97-AF65-F5344CB8AC3E}">
        <p14:creationId xmlns:p14="http://schemas.microsoft.com/office/powerpoint/2010/main" val="75340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8E34-2949-E04A-B9AA-31C916C8DF00}"/>
              </a:ext>
            </a:extLst>
          </p:cNvPr>
          <p:cNvSpPr>
            <a:spLocks noGrp="1"/>
          </p:cNvSpPr>
          <p:nvPr>
            <p:ph type="title"/>
          </p:nvPr>
        </p:nvSpPr>
        <p:spPr/>
        <p:txBody>
          <a:bodyPr>
            <a:normAutofit fontScale="90000"/>
          </a:bodyPr>
          <a:lstStyle/>
          <a:p>
            <a:r>
              <a:rPr lang="en-US" dirty="0"/>
              <a:t>Spontaneous mutations</a:t>
            </a:r>
            <a:br>
              <a:rPr lang="en-US" dirty="0"/>
            </a:br>
            <a:endParaRPr lang="en-US" dirty="0"/>
          </a:p>
        </p:txBody>
      </p:sp>
      <p:sp>
        <p:nvSpPr>
          <p:cNvPr id="3" name="Content Placeholder 2">
            <a:extLst>
              <a:ext uri="{FF2B5EF4-FFF2-40B4-BE49-F238E27FC236}">
                <a16:creationId xmlns:a16="http://schemas.microsoft.com/office/drawing/2014/main" id="{88B92BF3-DD99-164E-9DF2-6A91388E936A}"/>
              </a:ext>
            </a:extLst>
          </p:cNvPr>
          <p:cNvSpPr>
            <a:spLocks noGrp="1"/>
          </p:cNvSpPr>
          <p:nvPr>
            <p:ph idx="1"/>
          </p:nvPr>
        </p:nvSpPr>
        <p:spPr/>
        <p:txBody>
          <a:bodyPr>
            <a:normAutofit lnSpcReduction="10000"/>
          </a:bodyPr>
          <a:lstStyle/>
          <a:p>
            <a:pPr lvl="1"/>
            <a:r>
              <a:rPr lang="en-US" dirty="0"/>
              <a:t>DNA pol errors</a:t>
            </a:r>
          </a:p>
          <a:p>
            <a:pPr lvl="1"/>
            <a:r>
              <a:rPr lang="en-US" dirty="0"/>
              <a:t>Tautomeric shifts</a:t>
            </a:r>
          </a:p>
          <a:p>
            <a:pPr lvl="1"/>
            <a:r>
              <a:rPr lang="en-US" dirty="0"/>
              <a:t>Depurination</a:t>
            </a:r>
          </a:p>
          <a:p>
            <a:pPr lvl="1"/>
            <a:r>
              <a:rPr lang="en-US" dirty="0"/>
              <a:t>Deamination </a:t>
            </a:r>
          </a:p>
          <a:p>
            <a:pPr lvl="1"/>
            <a:r>
              <a:rPr lang="en-US" dirty="0"/>
              <a:t>Oxidative damage</a:t>
            </a:r>
          </a:p>
          <a:p>
            <a:pPr lvl="2"/>
            <a:r>
              <a:rPr lang="en-US" dirty="0"/>
              <a:t>Different types of </a:t>
            </a:r>
            <a:r>
              <a:rPr lang="en-US" b="1" i="1" dirty="0"/>
              <a:t>reactive oxygen species (ROS) </a:t>
            </a:r>
            <a:r>
              <a:rPr lang="en-US" dirty="0"/>
              <a:t>are generated during aerobic respiration. </a:t>
            </a:r>
          </a:p>
          <a:p>
            <a:pPr lvl="3"/>
            <a:r>
              <a:rPr lang="en-US" dirty="0" err="1"/>
              <a:t>Superoxides</a:t>
            </a:r>
            <a:r>
              <a:rPr lang="en-US" dirty="0"/>
              <a:t> (O</a:t>
            </a:r>
            <a:r>
              <a:rPr lang="en-US" baseline="-25000" dirty="0"/>
              <a:t>2</a:t>
            </a:r>
            <a:r>
              <a:rPr lang="en-US" baseline="30000" dirty="0"/>
              <a:t>-</a:t>
            </a:r>
            <a:r>
              <a:rPr lang="en-US" dirty="0"/>
              <a:t>)</a:t>
            </a:r>
          </a:p>
          <a:p>
            <a:pPr lvl="3"/>
            <a:r>
              <a:rPr lang="en-US" dirty="0"/>
              <a:t>Hydroxyl radicals (free radicals) </a:t>
            </a:r>
            <a:r>
              <a:rPr lang="en-US" baseline="30000" dirty="0"/>
              <a:t>.</a:t>
            </a:r>
            <a:r>
              <a:rPr lang="en-US" dirty="0"/>
              <a:t>OH  Oxygen has unpaired electron</a:t>
            </a:r>
          </a:p>
          <a:p>
            <a:pPr lvl="3"/>
            <a:r>
              <a:rPr lang="en-US" dirty="0"/>
              <a:t>H</a:t>
            </a:r>
            <a:r>
              <a:rPr lang="en-US" baseline="-25000" dirty="0"/>
              <a:t>2</a:t>
            </a:r>
            <a:r>
              <a:rPr lang="en-US" dirty="0"/>
              <a:t>O</a:t>
            </a:r>
            <a:r>
              <a:rPr lang="en-US" baseline="-25000" dirty="0"/>
              <a:t>2</a:t>
            </a:r>
            <a:r>
              <a:rPr lang="en-US" dirty="0"/>
              <a:t> </a:t>
            </a:r>
          </a:p>
        </p:txBody>
      </p:sp>
    </p:spTree>
    <p:extLst>
      <p:ext uri="{BB962C8B-B14F-4D97-AF65-F5344CB8AC3E}">
        <p14:creationId xmlns:p14="http://schemas.microsoft.com/office/powerpoint/2010/main" val="65007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C360-7AEC-E840-9634-56B3F47827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72C6A5-2E8B-934B-88DF-487852276AE7}"/>
              </a:ext>
            </a:extLst>
          </p:cNvPr>
          <p:cNvSpPr>
            <a:spLocks noGrp="1"/>
          </p:cNvSpPr>
          <p:nvPr>
            <p:ph idx="1"/>
          </p:nvPr>
        </p:nvSpPr>
        <p:spPr/>
        <p:txBody>
          <a:bodyPr/>
          <a:lstStyle/>
          <a:p>
            <a:r>
              <a:rPr lang="en-US" dirty="0"/>
              <a:t>ROS can chemically alter/damage DNA in several different ways, including DNA breaks, base alterations, loss of bases…</a:t>
            </a:r>
          </a:p>
          <a:p>
            <a:endParaRPr lang="en-US" dirty="0"/>
          </a:p>
          <a:p>
            <a:r>
              <a:rPr lang="en-US" dirty="0"/>
              <a:t>DNA is constantly exposed to unavoidable oxidative damage, much like that caused by radiation exposure. </a:t>
            </a:r>
          </a:p>
        </p:txBody>
      </p:sp>
    </p:spTree>
    <p:extLst>
      <p:ext uri="{BB962C8B-B14F-4D97-AF65-F5344CB8AC3E}">
        <p14:creationId xmlns:p14="http://schemas.microsoft.com/office/powerpoint/2010/main" val="46706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DA1E-77D1-AB49-9EAB-67AA22C66F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BEC15A-5049-C54C-A084-50B91EB72B9D}"/>
              </a:ext>
            </a:extLst>
          </p:cNvPr>
          <p:cNvSpPr>
            <a:spLocks noGrp="1"/>
          </p:cNvSpPr>
          <p:nvPr>
            <p:ph idx="1"/>
          </p:nvPr>
        </p:nvSpPr>
        <p:spPr/>
        <p:txBody>
          <a:bodyPr/>
          <a:lstStyle/>
          <a:p>
            <a:r>
              <a:rPr lang="en-US" dirty="0"/>
              <a:t>Foods claiming to be “antioxidants” have chemicals that naturally absorb or deactivate ROS. </a:t>
            </a:r>
          </a:p>
          <a:p>
            <a:endParaRPr lang="en-US" dirty="0"/>
          </a:p>
          <a:p>
            <a:r>
              <a:rPr lang="en-US" dirty="0"/>
              <a:t>They claim to provide protection from cancer causing mutations (DNA damage by ROS)  and other diseases associated with oxidative damage.</a:t>
            </a:r>
          </a:p>
        </p:txBody>
      </p:sp>
    </p:spTree>
    <p:extLst>
      <p:ext uri="{BB962C8B-B14F-4D97-AF65-F5344CB8AC3E}">
        <p14:creationId xmlns:p14="http://schemas.microsoft.com/office/powerpoint/2010/main" val="85771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9657</TotalTime>
  <Words>1714</Words>
  <Application>Microsoft Macintosh PowerPoint</Application>
  <PresentationFormat>On-screen Show (4:3)</PresentationFormat>
  <Paragraphs>151</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ＭＳ Ｐゴシック</vt:lpstr>
      <vt:lpstr>Arial</vt:lpstr>
      <vt:lpstr>Calibri</vt:lpstr>
      <vt:lpstr>Office Theme</vt:lpstr>
      <vt:lpstr>Molecular Biology Biol 480</vt:lpstr>
      <vt:lpstr>Announcements/Assignments </vt:lpstr>
      <vt:lpstr>Where were we?  Mutations</vt:lpstr>
      <vt:lpstr>How do mutations arise?</vt:lpstr>
      <vt:lpstr>PowerPoint Presentation</vt:lpstr>
      <vt:lpstr>But how do mutations arise…</vt:lpstr>
      <vt:lpstr>Spontaneous mutations </vt:lpstr>
      <vt:lpstr>PowerPoint Presentation</vt:lpstr>
      <vt:lpstr>PowerPoint Presentation</vt:lpstr>
      <vt:lpstr>Spontaneous mutations…continued</vt:lpstr>
      <vt:lpstr>Examples—Please read details </vt:lpstr>
      <vt:lpstr>Transposons in maize/corn</vt:lpstr>
      <vt:lpstr>Published in 1948…</vt:lpstr>
      <vt:lpstr>PowerPoint Presentation</vt:lpstr>
      <vt:lpstr>PowerPoint Presentation</vt:lpstr>
      <vt:lpstr>Barbara McClintock</vt:lpstr>
      <vt:lpstr>PowerPoint Presentation</vt:lpstr>
      <vt:lpstr>Recall?....</vt:lpstr>
      <vt:lpstr>Using/applying mutations in research</vt:lpstr>
      <vt:lpstr>Moving forward!</vt:lpstr>
      <vt:lpstr>The terminology</vt:lpstr>
      <vt:lpstr>Most genes are not housekeeping genes…</vt:lpstr>
      <vt:lpstr>PowerPoint Presentation</vt:lpstr>
      <vt:lpstr>In contrast…</vt:lpstr>
      <vt:lpstr>PowerPoint Presentation</vt:lpstr>
      <vt:lpstr>PowerPoint Presentation</vt:lpstr>
      <vt:lpstr>PowerPoint Presentation</vt:lpstr>
      <vt:lpstr>Let’s examine the Lactose (lac) operon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through this tutorial…</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289</cp:revision>
  <cp:lastPrinted>2019-02-20T19:12:38Z</cp:lastPrinted>
  <dcterms:created xsi:type="dcterms:W3CDTF">2012-08-22T01:19:49Z</dcterms:created>
  <dcterms:modified xsi:type="dcterms:W3CDTF">2019-04-05T13:21:54Z</dcterms:modified>
  <cp:category/>
</cp:coreProperties>
</file>